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57" r:id="rId2"/>
    <p:sldId id="259" r:id="rId3"/>
    <p:sldId id="260" r:id="rId4"/>
    <p:sldId id="262" r:id="rId5"/>
    <p:sldId id="263" r:id="rId6"/>
    <p:sldId id="264" r:id="rId7"/>
    <p:sldId id="265" r:id="rId8"/>
    <p:sldId id="266" r:id="rId9"/>
    <p:sldId id="267" r:id="rId10"/>
    <p:sldId id="268" r:id="rId11"/>
    <p:sldId id="269" r:id="rId12"/>
    <p:sldId id="270" r:id="rId13"/>
    <p:sldId id="278" r:id="rId14"/>
    <p:sldId id="279" r:id="rId15"/>
    <p:sldId id="280" r:id="rId16"/>
    <p:sldId id="281" r:id="rId17"/>
    <p:sldId id="282" r:id="rId18"/>
    <p:sldId id="283" r:id="rId19"/>
    <p:sldId id="286" r:id="rId20"/>
    <p:sldId id="287" r:id="rId21"/>
    <p:sldId id="288" r:id="rId22"/>
    <p:sldId id="289" r:id="rId23"/>
    <p:sldId id="285" r:id="rId2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1A3B3-9B69-4965-8F12-5BAEE7CBEA17}" v="25" dt="2024-10-02T08:20:16.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22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 Yussuf" userId="dd1e268a-9874-4932-a91c-c686d7ca9b8b" providerId="ADAL" clId="{8351A3B3-9B69-4965-8F12-5BAEE7CBEA17}"/>
    <pc:docChg chg="undo custSel addSld delSld modSld">
      <pc:chgData name="F Yussuf" userId="dd1e268a-9874-4932-a91c-c686d7ca9b8b" providerId="ADAL" clId="{8351A3B3-9B69-4965-8F12-5BAEE7CBEA17}" dt="2024-10-02T08:20:31.997" v="582" actId="1076"/>
      <pc:docMkLst>
        <pc:docMk/>
      </pc:docMkLst>
      <pc:sldChg chg="addSp delSp modSp mod">
        <pc:chgData name="F Yussuf" userId="dd1e268a-9874-4932-a91c-c686d7ca9b8b" providerId="ADAL" clId="{8351A3B3-9B69-4965-8F12-5BAEE7CBEA17}" dt="2024-10-02T08:03:52.594" v="524" actId="1076"/>
        <pc:sldMkLst>
          <pc:docMk/>
          <pc:sldMk cId="408997729" sldId="259"/>
        </pc:sldMkLst>
        <pc:spChg chg="mod">
          <ac:chgData name="F Yussuf" userId="dd1e268a-9874-4932-a91c-c686d7ca9b8b" providerId="ADAL" clId="{8351A3B3-9B69-4965-8F12-5BAEE7CBEA17}" dt="2024-10-02T08:03:36.726" v="519" actId="1076"/>
          <ac:spMkLst>
            <pc:docMk/>
            <pc:sldMk cId="408997729" sldId="259"/>
            <ac:spMk id="3" creationId="{1714D5D9-A073-20D7-5B43-2DF7E5500808}"/>
          </ac:spMkLst>
        </pc:spChg>
        <pc:spChg chg="del mod">
          <ac:chgData name="F Yussuf" userId="dd1e268a-9874-4932-a91c-c686d7ca9b8b" providerId="ADAL" clId="{8351A3B3-9B69-4965-8F12-5BAEE7CBEA17}" dt="2024-10-01T12:39:54.946" v="498" actId="478"/>
          <ac:spMkLst>
            <pc:docMk/>
            <pc:sldMk cId="408997729" sldId="259"/>
            <ac:spMk id="4" creationId="{38152CF2-254F-69CA-47D8-023F5D38399F}"/>
          </ac:spMkLst>
        </pc:spChg>
        <pc:spChg chg="del mod">
          <ac:chgData name="F Yussuf" userId="dd1e268a-9874-4932-a91c-c686d7ca9b8b" providerId="ADAL" clId="{8351A3B3-9B69-4965-8F12-5BAEE7CBEA17}" dt="2024-10-01T12:40:28.815" v="504" actId="478"/>
          <ac:spMkLst>
            <pc:docMk/>
            <pc:sldMk cId="408997729" sldId="259"/>
            <ac:spMk id="6" creationId="{880C7091-F56C-C1BE-EF7E-9BFAE0BE6540}"/>
          </ac:spMkLst>
        </pc:spChg>
        <pc:spChg chg="add mod">
          <ac:chgData name="F Yussuf" userId="dd1e268a-9874-4932-a91c-c686d7ca9b8b" providerId="ADAL" clId="{8351A3B3-9B69-4965-8F12-5BAEE7CBEA17}" dt="2024-10-02T08:03:52.594" v="524" actId="1076"/>
          <ac:spMkLst>
            <pc:docMk/>
            <pc:sldMk cId="408997729" sldId="259"/>
            <ac:spMk id="9" creationId="{021F0F0E-6990-AC27-D137-6086CB4510C6}"/>
          </ac:spMkLst>
        </pc:spChg>
        <pc:graphicFrameChg chg="add mod modGraphic">
          <ac:chgData name="F Yussuf" userId="dd1e268a-9874-4932-a91c-c686d7ca9b8b" providerId="ADAL" clId="{8351A3B3-9B69-4965-8F12-5BAEE7CBEA17}" dt="2024-10-02T08:03:49.844" v="523" actId="1076"/>
          <ac:graphicFrameMkLst>
            <pc:docMk/>
            <pc:sldMk cId="408997729" sldId="259"/>
            <ac:graphicFrameMk id="2" creationId="{BCB654A3-D8E6-1D48-2766-EF4537DADCEB}"/>
          </ac:graphicFrameMkLst>
        </pc:graphicFrameChg>
        <pc:picChg chg="add del">
          <ac:chgData name="F Yussuf" userId="dd1e268a-9874-4932-a91c-c686d7ca9b8b" providerId="ADAL" clId="{8351A3B3-9B69-4965-8F12-5BAEE7CBEA17}" dt="2024-10-02T08:03:31.919" v="517"/>
          <ac:picMkLst>
            <pc:docMk/>
            <pc:sldMk cId="408997729" sldId="259"/>
            <ac:picMk id="4" creationId="{D8957DA7-770E-52AE-9B78-06CABDB4B40F}"/>
          </ac:picMkLst>
        </pc:picChg>
      </pc:sldChg>
      <pc:sldChg chg="del">
        <pc:chgData name="F Yussuf" userId="dd1e268a-9874-4932-a91c-c686d7ca9b8b" providerId="ADAL" clId="{8351A3B3-9B69-4965-8F12-5BAEE7CBEA17}" dt="2024-10-01T12:28:05.500" v="333" actId="47"/>
        <pc:sldMkLst>
          <pc:docMk/>
          <pc:sldMk cId="506701616" sldId="261"/>
        </pc:sldMkLst>
      </pc:sldChg>
      <pc:sldChg chg="modSp mod">
        <pc:chgData name="F Yussuf" userId="dd1e268a-9874-4932-a91c-c686d7ca9b8b" providerId="ADAL" clId="{8351A3B3-9B69-4965-8F12-5BAEE7CBEA17}" dt="2024-10-01T12:40:40.506" v="507" actId="1076"/>
        <pc:sldMkLst>
          <pc:docMk/>
          <pc:sldMk cId="3453255369" sldId="262"/>
        </pc:sldMkLst>
        <pc:spChg chg="mod">
          <ac:chgData name="F Yussuf" userId="dd1e268a-9874-4932-a91c-c686d7ca9b8b" providerId="ADAL" clId="{8351A3B3-9B69-4965-8F12-5BAEE7CBEA17}" dt="2024-10-01T12:40:40.506" v="507" actId="1076"/>
          <ac:spMkLst>
            <pc:docMk/>
            <pc:sldMk cId="3453255369" sldId="262"/>
            <ac:spMk id="8" creationId="{217899D8-3A1F-6451-B3B1-2C7E7ED4186B}"/>
          </ac:spMkLst>
        </pc:spChg>
      </pc:sldChg>
      <pc:sldChg chg="addSp delSp modSp new mod">
        <pc:chgData name="F Yussuf" userId="dd1e268a-9874-4932-a91c-c686d7ca9b8b" providerId="ADAL" clId="{8351A3B3-9B69-4965-8F12-5BAEE7CBEA17}" dt="2024-10-01T12:24:17.478" v="236" actId="403"/>
        <pc:sldMkLst>
          <pc:docMk/>
          <pc:sldMk cId="1029592391" sldId="283"/>
        </pc:sldMkLst>
        <pc:spChg chg="del mod">
          <ac:chgData name="F Yussuf" userId="dd1e268a-9874-4932-a91c-c686d7ca9b8b" providerId="ADAL" clId="{8351A3B3-9B69-4965-8F12-5BAEE7CBEA17}" dt="2024-10-01T12:13:54.055" v="21" actId="478"/>
          <ac:spMkLst>
            <pc:docMk/>
            <pc:sldMk cId="1029592391" sldId="283"/>
            <ac:spMk id="2" creationId="{40CC603E-EE29-0D9F-5894-211CF604BDE0}"/>
          </ac:spMkLst>
        </pc:spChg>
        <pc:spChg chg="add del mod">
          <ac:chgData name="F Yussuf" userId="dd1e268a-9874-4932-a91c-c686d7ca9b8b" providerId="ADAL" clId="{8351A3B3-9B69-4965-8F12-5BAEE7CBEA17}" dt="2024-10-01T12:13:56.163" v="23" actId="478"/>
          <ac:spMkLst>
            <pc:docMk/>
            <pc:sldMk cId="1029592391" sldId="283"/>
            <ac:spMk id="5" creationId="{D643E1DA-A4B7-CEEA-AD5D-CE9C9F7EF3A0}"/>
          </ac:spMkLst>
        </pc:spChg>
        <pc:spChg chg="add mod">
          <ac:chgData name="F Yussuf" userId="dd1e268a-9874-4932-a91c-c686d7ca9b8b" providerId="ADAL" clId="{8351A3B3-9B69-4965-8F12-5BAEE7CBEA17}" dt="2024-10-01T12:22:01.039" v="204" actId="113"/>
          <ac:spMkLst>
            <pc:docMk/>
            <pc:sldMk cId="1029592391" sldId="283"/>
            <ac:spMk id="7" creationId="{7A4175EB-4742-85DF-5C23-DF70CA792C45}"/>
          </ac:spMkLst>
        </pc:spChg>
        <pc:graphicFrameChg chg="add mod modGraphic">
          <ac:chgData name="F Yussuf" userId="dd1e268a-9874-4932-a91c-c686d7ca9b8b" providerId="ADAL" clId="{8351A3B3-9B69-4965-8F12-5BAEE7CBEA17}" dt="2024-10-01T12:24:17.478" v="236" actId="403"/>
          <ac:graphicFrameMkLst>
            <pc:docMk/>
            <pc:sldMk cId="1029592391" sldId="283"/>
            <ac:graphicFrameMk id="8" creationId="{E0AAFEB0-4C35-7C41-2837-9F5E80473C39}"/>
          </ac:graphicFrameMkLst>
        </pc:graphicFrameChg>
        <pc:picChg chg="add del mod">
          <ac:chgData name="F Yussuf" userId="dd1e268a-9874-4932-a91c-c686d7ca9b8b" providerId="ADAL" clId="{8351A3B3-9B69-4965-8F12-5BAEE7CBEA17}" dt="2024-10-01T12:13:36.103" v="20" actId="478"/>
          <ac:picMkLst>
            <pc:docMk/>
            <pc:sldMk cId="1029592391" sldId="283"/>
            <ac:picMk id="3" creationId="{AFEBA15D-405B-974F-13C3-5ED440A528DC}"/>
          </ac:picMkLst>
        </pc:picChg>
      </pc:sldChg>
      <pc:sldChg chg="addSp delSp modSp new del mod">
        <pc:chgData name="F Yussuf" userId="dd1e268a-9874-4932-a91c-c686d7ca9b8b" providerId="ADAL" clId="{8351A3B3-9B69-4965-8F12-5BAEE7CBEA17}" dt="2024-10-02T08:19:41.577" v="579" actId="47"/>
        <pc:sldMkLst>
          <pc:docMk/>
          <pc:sldMk cId="365144392" sldId="284"/>
        </pc:sldMkLst>
        <pc:spChg chg="del">
          <ac:chgData name="F Yussuf" userId="dd1e268a-9874-4932-a91c-c686d7ca9b8b" providerId="ADAL" clId="{8351A3B3-9B69-4965-8F12-5BAEE7CBEA17}" dt="2024-10-01T12:24:53.580" v="238" actId="478"/>
          <ac:spMkLst>
            <pc:docMk/>
            <pc:sldMk cId="365144392" sldId="284"/>
            <ac:spMk id="2" creationId="{A66231C4-96AC-D2A5-3A7A-DD41972A550B}"/>
          </ac:spMkLst>
        </pc:spChg>
        <pc:spChg chg="del">
          <ac:chgData name="F Yussuf" userId="dd1e268a-9874-4932-a91c-c686d7ca9b8b" providerId="ADAL" clId="{8351A3B3-9B69-4965-8F12-5BAEE7CBEA17}" dt="2024-10-01T12:24:55.096" v="239" actId="478"/>
          <ac:spMkLst>
            <pc:docMk/>
            <pc:sldMk cId="365144392" sldId="284"/>
            <ac:spMk id="3" creationId="{2A0E52C6-DC3E-476E-A825-96174FF7988F}"/>
          </ac:spMkLst>
        </pc:spChg>
        <pc:graphicFrameChg chg="add mod modGraphic">
          <ac:chgData name="F Yussuf" userId="dd1e268a-9874-4932-a91c-c686d7ca9b8b" providerId="ADAL" clId="{8351A3B3-9B69-4965-8F12-5BAEE7CBEA17}" dt="2024-10-01T12:41:02.828" v="509" actId="1076"/>
          <ac:graphicFrameMkLst>
            <pc:docMk/>
            <pc:sldMk cId="365144392" sldId="284"/>
            <ac:graphicFrameMk id="4" creationId="{3738441B-1B14-253F-A8C2-70E6FBF552FE}"/>
          </ac:graphicFrameMkLst>
        </pc:graphicFrameChg>
        <pc:picChg chg="add del mod">
          <ac:chgData name="F Yussuf" userId="dd1e268a-9874-4932-a91c-c686d7ca9b8b" providerId="ADAL" clId="{8351A3B3-9B69-4965-8F12-5BAEE7CBEA17}" dt="2024-10-01T12:25:18.986" v="245" actId="478"/>
          <ac:picMkLst>
            <pc:docMk/>
            <pc:sldMk cId="365144392" sldId="284"/>
            <ac:picMk id="5" creationId="{D431DD9D-8DE9-4DF8-BAFB-F5D06FD0A9E1}"/>
          </ac:picMkLst>
        </pc:picChg>
        <pc:picChg chg="add mod">
          <ac:chgData name="F Yussuf" userId="dd1e268a-9874-4932-a91c-c686d7ca9b8b" providerId="ADAL" clId="{8351A3B3-9B69-4965-8F12-5BAEE7CBEA17}" dt="2024-10-01T12:25:20.274" v="246" actId="1076"/>
          <ac:picMkLst>
            <pc:docMk/>
            <pc:sldMk cId="365144392" sldId="284"/>
            <ac:picMk id="6" creationId="{9D28FE7C-A59C-4A3D-867C-7DD2117F7672}"/>
          </ac:picMkLst>
        </pc:picChg>
        <pc:picChg chg="add mod">
          <ac:chgData name="F Yussuf" userId="dd1e268a-9874-4932-a91c-c686d7ca9b8b" providerId="ADAL" clId="{8351A3B3-9B69-4965-8F12-5BAEE7CBEA17}" dt="2024-10-01T12:25:23.666" v="248" actId="1076"/>
          <ac:picMkLst>
            <pc:docMk/>
            <pc:sldMk cId="365144392" sldId="284"/>
            <ac:picMk id="7" creationId="{A5A1DBDB-4465-9E1E-8B12-7779655861E2}"/>
          </ac:picMkLst>
        </pc:picChg>
      </pc:sldChg>
      <pc:sldChg chg="modSp add mod">
        <pc:chgData name="F Yussuf" userId="dd1e268a-9874-4932-a91c-c686d7ca9b8b" providerId="ADAL" clId="{8351A3B3-9B69-4965-8F12-5BAEE7CBEA17}" dt="2024-10-02T08:20:31.997" v="582" actId="1076"/>
        <pc:sldMkLst>
          <pc:docMk/>
          <pc:sldMk cId="365144392" sldId="285"/>
        </pc:sldMkLst>
        <pc:graphicFrameChg chg="mod modGraphic">
          <ac:chgData name="F Yussuf" userId="dd1e268a-9874-4932-a91c-c686d7ca9b8b" providerId="ADAL" clId="{8351A3B3-9B69-4965-8F12-5BAEE7CBEA17}" dt="2024-10-02T08:20:31.997" v="582" actId="1076"/>
          <ac:graphicFrameMkLst>
            <pc:docMk/>
            <pc:sldMk cId="365144392" sldId="285"/>
            <ac:graphicFrameMk id="4" creationId="{3738441B-1B14-253F-A8C2-70E6FBF552FE}"/>
          </ac:graphicFrameMkLst>
        </pc:graphicFrameChg>
      </pc:sldChg>
      <pc:sldChg chg="delSp modSp new del mod">
        <pc:chgData name="F Yussuf" userId="dd1e268a-9874-4932-a91c-c686d7ca9b8b" providerId="ADAL" clId="{8351A3B3-9B69-4965-8F12-5BAEE7CBEA17}" dt="2024-10-02T08:15:55.441" v="529" actId="47"/>
        <pc:sldMkLst>
          <pc:docMk/>
          <pc:sldMk cId="2433244504" sldId="285"/>
        </pc:sldMkLst>
        <pc:spChg chg="del mod">
          <ac:chgData name="F Yussuf" userId="dd1e268a-9874-4932-a91c-c686d7ca9b8b" providerId="ADAL" clId="{8351A3B3-9B69-4965-8F12-5BAEE7CBEA17}" dt="2024-10-02T08:05:01.612" v="527" actId="478"/>
          <ac:spMkLst>
            <pc:docMk/>
            <pc:sldMk cId="2433244504" sldId="285"/>
            <ac:spMk id="2" creationId="{D9AA02B1-2D84-5E43-2328-EF2E2F2088FE}"/>
          </ac:spMkLst>
        </pc:spChg>
      </pc:sldChg>
      <pc:sldChg chg="addSp modSp add mod">
        <pc:chgData name="F Yussuf" userId="dd1e268a-9874-4932-a91c-c686d7ca9b8b" providerId="ADAL" clId="{8351A3B3-9B69-4965-8F12-5BAEE7CBEA17}" dt="2024-10-02T08:19:14.023" v="578" actId="1076"/>
        <pc:sldMkLst>
          <pc:docMk/>
          <pc:sldMk cId="3459792645" sldId="286"/>
        </pc:sldMkLst>
        <pc:spChg chg="mod">
          <ac:chgData name="F Yussuf" userId="dd1e268a-9874-4932-a91c-c686d7ca9b8b" providerId="ADAL" clId="{8351A3B3-9B69-4965-8F12-5BAEE7CBEA17}" dt="2024-10-02T08:17:57.662" v="544" actId="1076"/>
          <ac:spMkLst>
            <pc:docMk/>
            <pc:sldMk cId="3459792645" sldId="286"/>
            <ac:spMk id="5" creationId="{2492A23E-D943-28A0-EF3F-C9DF25760B47}"/>
          </ac:spMkLst>
        </pc:spChg>
        <pc:spChg chg="add mod">
          <ac:chgData name="F Yussuf" userId="dd1e268a-9874-4932-a91c-c686d7ca9b8b" providerId="ADAL" clId="{8351A3B3-9B69-4965-8F12-5BAEE7CBEA17}" dt="2024-10-02T08:19:04.251" v="577" actId="1076"/>
          <ac:spMkLst>
            <pc:docMk/>
            <pc:sldMk cId="3459792645" sldId="286"/>
            <ac:spMk id="6" creationId="{BE970A10-BFF4-994F-6E4C-345F1D94AC73}"/>
          </ac:spMkLst>
        </pc:spChg>
        <pc:graphicFrameChg chg="mod modGraphic">
          <ac:chgData name="F Yussuf" userId="dd1e268a-9874-4932-a91c-c686d7ca9b8b" providerId="ADAL" clId="{8351A3B3-9B69-4965-8F12-5BAEE7CBEA17}" dt="2024-10-02T08:19:14.023" v="578" actId="1076"/>
          <ac:graphicFrameMkLst>
            <pc:docMk/>
            <pc:sldMk cId="3459792645" sldId="286"/>
            <ac:graphicFrameMk id="3" creationId="{AB6AB51A-6E4D-E27A-840E-E6B55843D34A}"/>
          </ac:graphicFrameMkLst>
        </pc:graphicFrameChg>
        <pc:graphicFrameChg chg="mod modGraphic">
          <ac:chgData name="F Yussuf" userId="dd1e268a-9874-4932-a91c-c686d7ca9b8b" providerId="ADAL" clId="{8351A3B3-9B69-4965-8F12-5BAEE7CBEA17}" dt="2024-10-02T08:18:01.097" v="545" actId="1076"/>
          <ac:graphicFrameMkLst>
            <pc:docMk/>
            <pc:sldMk cId="3459792645" sldId="286"/>
            <ac:graphicFrameMk id="4" creationId="{DF26836E-229A-A00F-2416-419125D3E9E8}"/>
          </ac:graphicFrameMkLst>
        </pc:graphicFrameChg>
      </pc:sldChg>
      <pc:sldChg chg="add">
        <pc:chgData name="F Yussuf" userId="dd1e268a-9874-4932-a91c-c686d7ca9b8b" providerId="ADAL" clId="{8351A3B3-9B69-4965-8F12-5BAEE7CBEA17}" dt="2024-10-02T08:15:52.004" v="528"/>
        <pc:sldMkLst>
          <pc:docMk/>
          <pc:sldMk cId="951128480" sldId="287"/>
        </pc:sldMkLst>
      </pc:sldChg>
      <pc:sldChg chg="add">
        <pc:chgData name="F Yussuf" userId="dd1e268a-9874-4932-a91c-c686d7ca9b8b" providerId="ADAL" clId="{8351A3B3-9B69-4965-8F12-5BAEE7CBEA17}" dt="2024-10-02T08:15:52.004" v="528"/>
        <pc:sldMkLst>
          <pc:docMk/>
          <pc:sldMk cId="1993246899" sldId="288"/>
        </pc:sldMkLst>
      </pc:sldChg>
      <pc:sldChg chg="add">
        <pc:chgData name="F Yussuf" userId="dd1e268a-9874-4932-a91c-c686d7ca9b8b" providerId="ADAL" clId="{8351A3B3-9B69-4965-8F12-5BAEE7CBEA17}" dt="2024-10-02T08:15:52.004" v="528"/>
        <pc:sldMkLst>
          <pc:docMk/>
          <pc:sldMk cId="1712467091" sldId="2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74CB4F-6C6D-F364-F903-45E9F4D8A1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EAD1F75-29D8-37EC-7DC7-618A8EACC6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9FA7A4-6685-4DE6-92AA-659E8F7F2FAC}" type="datetimeFigureOut">
              <a:rPr lang="en-GB" smtClean="0"/>
              <a:t>02/10/2024</a:t>
            </a:fld>
            <a:endParaRPr lang="en-GB"/>
          </a:p>
        </p:txBody>
      </p:sp>
      <p:sp>
        <p:nvSpPr>
          <p:cNvPr id="4" name="Footer Placeholder 3">
            <a:extLst>
              <a:ext uri="{FF2B5EF4-FFF2-40B4-BE49-F238E27FC236}">
                <a16:creationId xmlns:a16="http://schemas.microsoft.com/office/drawing/2014/main" id="{23DC1A6B-4A2F-07E9-7813-4AA9B20FC3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3CC183-2A2D-C7CD-E847-564115F49F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195D0B-AB76-4071-B5DC-7F1EE7ABF266}" type="slidenum">
              <a:rPr lang="en-GB" smtClean="0"/>
              <a:t>‹#›</a:t>
            </a:fld>
            <a:endParaRPr lang="en-GB"/>
          </a:p>
        </p:txBody>
      </p:sp>
    </p:spTree>
    <p:extLst>
      <p:ext uri="{BB962C8B-B14F-4D97-AF65-F5344CB8AC3E}">
        <p14:creationId xmlns:p14="http://schemas.microsoft.com/office/powerpoint/2010/main" val="17328692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35CE7-CD40-4A26-BA27-83967E0F22E9}" type="datetimeFigureOut">
              <a:rPr lang="en-GB" smtClean="0"/>
              <a:t>02/10/2024</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13B7E-187F-4E48-BD22-0BAAD5E688DB}" type="slidenum">
              <a:rPr lang="en-GB" smtClean="0"/>
              <a:t>‹#›</a:t>
            </a:fld>
            <a:endParaRPr lang="en-GB"/>
          </a:p>
        </p:txBody>
      </p:sp>
    </p:spTree>
    <p:extLst>
      <p:ext uri="{BB962C8B-B14F-4D97-AF65-F5344CB8AC3E}">
        <p14:creationId xmlns:p14="http://schemas.microsoft.com/office/powerpoint/2010/main" val="42479052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A25C1C8-49EF-4666-917A-BB935C611E1E}" type="datetimeFigureOut">
              <a:rPr lang="en-GB" smtClean="0"/>
              <a:t>02/10/2024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274430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A25C1C8-49EF-4666-917A-BB935C611E1E}" type="datetimeFigureOut">
              <a:rPr lang="en-GB" smtClean="0"/>
              <a:t>02/10/2024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241079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A25C1C8-49EF-4666-917A-BB935C611E1E}" type="datetimeFigureOut">
              <a:rPr lang="en-GB" smtClean="0"/>
              <a:t>02/10/2024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282196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A25C1C8-49EF-4666-917A-BB935C611E1E}" type="datetimeFigureOut">
              <a:rPr lang="en-GB" smtClean="0"/>
              <a:t>02/10/2024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73497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A25C1C8-49EF-4666-917A-BB935C611E1E}" type="datetimeFigureOut">
              <a:rPr lang="en-GB" smtClean="0"/>
              <a:t>02/10/2024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65293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A25C1C8-49EF-4666-917A-BB935C611E1E}" type="datetimeFigureOut">
              <a:rPr lang="en-GB" smtClean="0"/>
              <a:t>02/10/2024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403956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A25C1C8-49EF-4666-917A-BB935C611E1E}" type="datetimeFigureOut">
              <a:rPr lang="en-GB" smtClean="0"/>
              <a:t>02/10/2024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391093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A25C1C8-49EF-4666-917A-BB935C611E1E}" type="datetimeFigureOut">
              <a:rPr lang="en-GB" smtClean="0"/>
              <a:t>02/10/2024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278318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5C1C8-49EF-4666-917A-BB935C611E1E}" type="datetimeFigureOut">
              <a:rPr lang="en-GB" smtClean="0"/>
              <a:t>02/10/2024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19604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A25C1C8-49EF-4666-917A-BB935C611E1E}" type="datetimeFigureOut">
              <a:rPr lang="en-GB" smtClean="0"/>
              <a:t>02/10/2024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356966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A25C1C8-49EF-4666-917A-BB935C611E1E}" type="datetimeFigureOut">
              <a:rPr lang="en-GB" smtClean="0"/>
              <a:t>02/10/2024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EB53B8-4FE1-4A5C-9996-DA5055655D97}" type="slidenum">
              <a:rPr lang="en-GB" smtClean="0"/>
              <a:t>‹#›</a:t>
            </a:fld>
            <a:endParaRPr lang="en-GB"/>
          </a:p>
        </p:txBody>
      </p:sp>
    </p:spTree>
    <p:extLst>
      <p:ext uri="{BB962C8B-B14F-4D97-AF65-F5344CB8AC3E}">
        <p14:creationId xmlns:p14="http://schemas.microsoft.com/office/powerpoint/2010/main" val="203368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A25C1C8-49EF-4666-917A-BB935C611E1E}" type="datetimeFigureOut">
              <a:rPr lang="en-GB" smtClean="0"/>
              <a:t>02/10/2024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6EB53B8-4FE1-4A5C-9996-DA5055655D97}" type="slidenum">
              <a:rPr lang="en-GB" smtClean="0"/>
              <a:t>‹#›</a:t>
            </a:fld>
            <a:endParaRPr lang="en-GB"/>
          </a:p>
        </p:txBody>
      </p:sp>
    </p:spTree>
    <p:extLst>
      <p:ext uri="{BB962C8B-B14F-4D97-AF65-F5344CB8AC3E}">
        <p14:creationId xmlns:p14="http://schemas.microsoft.com/office/powerpoint/2010/main" val="335133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dCiwGg9MyI&amp;list=PLeJXSG2T57m00QbzFbothCp3iYJtrerdu" TargetMode="External"/><Relationship Id="rId7" Type="http://schemas.openxmlformats.org/officeDocument/2006/relationships/hyperlink" Target="https://files.schudio.com/mayfield-school/files/QuarrantinePacks/History/Sp1/Yr_10_WWI_support_information.pdf" TargetMode="External"/><Relationship Id="rId2" Type="http://schemas.openxmlformats.org/officeDocument/2006/relationships/hyperlink" Target="https://www.bbc.co.uk/bitesize/topics/zskcg82" TargetMode="External"/><Relationship Id="rId1" Type="http://schemas.openxmlformats.org/officeDocument/2006/relationships/slideLayout" Target="../slideLayouts/slideLayout6.xml"/><Relationship Id="rId6" Type="http://schemas.openxmlformats.org/officeDocument/2006/relationships/hyperlink" Target="https://www.youtube.com/@quickhistoryrevision8733/playlists" TargetMode="External"/><Relationship Id="rId5" Type="http://schemas.openxmlformats.org/officeDocument/2006/relationships/hyperlink" Target="https://www.youtube.com/playlist?list=PLr2pnWJ1bgiNVTdZMKd7a8N-46deV_n1S" TargetMode="External"/><Relationship Id="rId4" Type="http://schemas.openxmlformats.org/officeDocument/2006/relationships/hyperlink" Target="https://www.tutor2u.net/history/collections/aqa-gcse-germany-1890-1945-democracy-and-dictatorshi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1T_Me7fG534&amp;list=PLeJXSG2T57m1GaOcB52UgZMapKiyaGJiP" TargetMode="External"/><Relationship Id="rId2" Type="http://schemas.openxmlformats.org/officeDocument/2006/relationships/hyperlink" Target="https://www.bbc.co.uk/bitesize/topics/zmmy3j6" TargetMode="External"/><Relationship Id="rId1" Type="http://schemas.openxmlformats.org/officeDocument/2006/relationships/slideLayout" Target="../slideLayouts/slideLayout6.xml"/><Relationship Id="rId4" Type="http://schemas.openxmlformats.org/officeDocument/2006/relationships/hyperlink" Target="https://www.youtube.com/@LessonsinHistory/playlis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9mbfRiZ2Bk&amp;list=PL0383FCE1DF004F88" TargetMode="External"/><Relationship Id="rId2" Type="http://schemas.openxmlformats.org/officeDocument/2006/relationships/hyperlink" Target="https://www.bbc.co.uk/bitesize/topics/zxv7sg8"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ww.cgpbooks.co.uk/secondary-books/gcse/music/muws41-gcse-music-wjec-eduqas-complete?srsltid=AfmBOop68eBxblIheSO3CYTbnP8folHoHKjgKDhYU-yzE1XHHbmfXNwx" TargetMode="External"/><Relationship Id="rId2" Type="http://schemas.openxmlformats.org/officeDocument/2006/relationships/hyperlink" Target="https://www.bbc.co.uk/bitesize/examspecs/zbmct39"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3" Type="http://schemas.openxmlformats.org/officeDocument/2006/relationships/hyperlink" Target="https://quizlet.com/gb/220899942/aqa-gcse-spanish-unit-52h-flash-cards/" TargetMode="External"/><Relationship Id="rId18" Type="http://schemas.openxmlformats.org/officeDocument/2006/relationships/hyperlink" Target="https://quizlet.com/gb/186140697/aqa-spanish-41h-flash-cards/" TargetMode="External"/><Relationship Id="rId26" Type="http://schemas.openxmlformats.org/officeDocument/2006/relationships/hyperlink" Target="https://quizlet.com/gb/219550930/aqa-gcse-spanish-unit-31h-flash-cards/" TargetMode="External"/><Relationship Id="rId39" Type="http://schemas.openxmlformats.org/officeDocument/2006/relationships/hyperlink" Target="https://quizlet.com/gb/214980787/aqa-gcse-spanish-11h-vocab-higher-book-flash-cards/" TargetMode="External"/><Relationship Id="rId21" Type="http://schemas.openxmlformats.org/officeDocument/2006/relationships/hyperlink" Target="https://quizlet.com/228712603/gcse-spanish-32g-flash-cards/" TargetMode="External"/><Relationship Id="rId34" Type="http://schemas.openxmlformats.org/officeDocument/2006/relationships/hyperlink" Target="https://quizlet.com/gb/283036698/spanish-22h-vocabulary-flash-cards/" TargetMode="External"/><Relationship Id="rId7" Type="http://schemas.openxmlformats.org/officeDocument/2006/relationships/hyperlink" Target="https://quizlet.com/gb/441476390/aqa-gcse-spanish-82h-flash-cards/" TargetMode="External"/><Relationship Id="rId12" Type="http://schemas.openxmlformats.org/officeDocument/2006/relationships/hyperlink" Target="https://quizlet.com/gb/220899641/aqa-gcse-spanish-unit-51h-flash-cards/" TargetMode="External"/><Relationship Id="rId17" Type="http://schemas.openxmlformats.org/officeDocument/2006/relationships/hyperlink" Target="https://quizlet.com/gb/553085900/spanish-42f-flash-cards/" TargetMode="External"/><Relationship Id="rId25" Type="http://schemas.openxmlformats.org/officeDocument/2006/relationships/hyperlink" Target="https://quizlet.com/gb/179144686/aqa-spanish-33f-flash-cards/" TargetMode="External"/><Relationship Id="rId33" Type="http://schemas.openxmlformats.org/officeDocument/2006/relationships/hyperlink" Target="https://quizlet.com/gb/374200528/aqa-gcse-spanish-unit-21h-flash-cards/" TargetMode="External"/><Relationship Id="rId38" Type="http://schemas.openxmlformats.org/officeDocument/2006/relationships/hyperlink" Target="https://quizlet.com/317773975/aqa-gcse-spanish-unit-12f-flash-cards/" TargetMode="External"/><Relationship Id="rId2" Type="http://schemas.openxmlformats.org/officeDocument/2006/relationships/hyperlink" Target="https://quizlet.com/gb/450228529/aqa-spanish-81g-flash-cards/" TargetMode="External"/><Relationship Id="rId16" Type="http://schemas.openxmlformats.org/officeDocument/2006/relationships/hyperlink" Target="https://quizlet.com/gb/386801246/aqa-gcse-spanish-unit-41f-flash-cards/" TargetMode="External"/><Relationship Id="rId20" Type="http://schemas.openxmlformats.org/officeDocument/2006/relationships/hyperlink" Target="https://quizlet.com/224571138/gcse-spanish-31g-flash-cards/" TargetMode="External"/><Relationship Id="rId29" Type="http://schemas.openxmlformats.org/officeDocument/2006/relationships/hyperlink" Target="https://quizlet.com/215178483/gcse-spanish-21g-flash-cards/" TargetMode="External"/><Relationship Id="rId1" Type="http://schemas.openxmlformats.org/officeDocument/2006/relationships/slideLayout" Target="../slideLayouts/slideLayout6.xml"/><Relationship Id="rId6" Type="http://schemas.openxmlformats.org/officeDocument/2006/relationships/hyperlink" Target="https://quizlet.com/gb/213925321/aqa-spanish-81h-flash-cards/" TargetMode="External"/><Relationship Id="rId11" Type="http://schemas.openxmlformats.org/officeDocument/2006/relationships/hyperlink" Target="https://quizlet.com/gb/220899869/aqa-gcse-spanish-unit-52f-flash-cards/" TargetMode="External"/><Relationship Id="rId24" Type="http://schemas.openxmlformats.org/officeDocument/2006/relationships/hyperlink" Target="https://quizlet.com/gb/374614125/aqa-gcse-spanish-unit-32f-flash-cards/" TargetMode="External"/><Relationship Id="rId32" Type="http://schemas.openxmlformats.org/officeDocument/2006/relationships/hyperlink" Target="https://quizlet.com/gb/284744517/aqa-gcse-spanish-unit-22f-flash-cards/" TargetMode="External"/><Relationship Id="rId37" Type="http://schemas.openxmlformats.org/officeDocument/2006/relationships/hyperlink" Target="https://quizlet.com/gb/243334556/spanish-aqa-11f-flash-cards/" TargetMode="External"/><Relationship Id="rId40" Type="http://schemas.openxmlformats.org/officeDocument/2006/relationships/hyperlink" Target="https://quizlet.com/gb/219550475/aqa-gcse-spanish-unit-12h-flash-cards/" TargetMode="External"/><Relationship Id="rId5" Type="http://schemas.openxmlformats.org/officeDocument/2006/relationships/hyperlink" Target="https://quizlet.com/gb/220902176/aqa-gcse-spanish-unit-82f-flash-cards/" TargetMode="External"/><Relationship Id="rId15" Type="http://schemas.openxmlformats.org/officeDocument/2006/relationships/hyperlink" Target="https://quizlet.com/gb/301706357/aqa-gcse-spanish-unit-42g-flash-cards/" TargetMode="External"/><Relationship Id="rId23" Type="http://schemas.openxmlformats.org/officeDocument/2006/relationships/hyperlink" Target="https://quizlet.com/gb/374613789/aqa-gcse-spanish-unit-31f-flash-cards/" TargetMode="External"/><Relationship Id="rId28" Type="http://schemas.openxmlformats.org/officeDocument/2006/relationships/hyperlink" Target="https://quizlet.com/gb/374614332/aqa-gcse-spanish-unit-33h-flash-cards/" TargetMode="External"/><Relationship Id="rId36" Type="http://schemas.openxmlformats.org/officeDocument/2006/relationships/hyperlink" Target="https://quizlet.com/213750361/gcse-spanish-12g-flash-cards/" TargetMode="External"/><Relationship Id="rId10" Type="http://schemas.openxmlformats.org/officeDocument/2006/relationships/hyperlink" Target="https://quizlet.com/gb/208221992/aqa-spanish-51f-flash-cards/" TargetMode="External"/><Relationship Id="rId19" Type="http://schemas.openxmlformats.org/officeDocument/2006/relationships/hyperlink" Target="https://quizlet.com/gb/286889462/aqa-spanish-42h-flash-cards/" TargetMode="External"/><Relationship Id="rId31" Type="http://schemas.openxmlformats.org/officeDocument/2006/relationships/hyperlink" Target="https://quizlet.com/gb/431210200/aqa-gcse-spanish-unit-21f-flash-cards/" TargetMode="External"/><Relationship Id="rId4" Type="http://schemas.openxmlformats.org/officeDocument/2006/relationships/hyperlink" Target="https://quizlet.com/gb/494419555/aqa-gcse-spanish-unit-81f-flash-cards/" TargetMode="External"/><Relationship Id="rId9" Type="http://schemas.openxmlformats.org/officeDocument/2006/relationships/hyperlink" Target="https://quizlet.com/gb/541495793/aqa-gcse-spanish-unit-52g-flash-cards/" TargetMode="External"/><Relationship Id="rId14" Type="http://schemas.openxmlformats.org/officeDocument/2006/relationships/hyperlink" Target="https://quizlet.com/gb/301706276/aqa-gcse-spanish-unit-41g-flash-cards/" TargetMode="External"/><Relationship Id="rId22" Type="http://schemas.openxmlformats.org/officeDocument/2006/relationships/hyperlink" Target="https://quizlet.com/gb/179145580/aqa-spanish-33g-flash-cards/" TargetMode="External"/><Relationship Id="rId27" Type="http://schemas.openxmlformats.org/officeDocument/2006/relationships/hyperlink" Target="https://quizlet.com/gb/219551789/aqa-gcse-spanish-unit-32h-flash-cards/" TargetMode="External"/><Relationship Id="rId30" Type="http://schemas.openxmlformats.org/officeDocument/2006/relationships/hyperlink" Target="https://quizlet.com/gb/506735084/spanish-22g-flash-cards/" TargetMode="External"/><Relationship Id="rId35" Type="http://schemas.openxmlformats.org/officeDocument/2006/relationships/hyperlink" Target="https://quizlet.com/208535348/gcse-spanish-11g-flash-cards/" TargetMode="External"/><Relationship Id="rId8" Type="http://schemas.openxmlformats.org/officeDocument/2006/relationships/hyperlink" Target="https://quizlet.com/249782062/gcse-spanish-51g-flash-cards/" TargetMode="External"/><Relationship Id="rId3" Type="http://schemas.openxmlformats.org/officeDocument/2006/relationships/hyperlink" Target="https://quizlet.com/gb/682045404/gcse-aqa-spanish-82g-flash-card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quizlet.com/gb/300592236/12-g-on-se-marie-flash-cards/" TargetMode="External"/><Relationship Id="rId13" Type="http://schemas.openxmlformats.org/officeDocument/2006/relationships/hyperlink" Target="https://quizlet.com/gb/302633754/21f-les-reseaux-sociaux-flash-cards/" TargetMode="External"/><Relationship Id="rId18" Type="http://schemas.openxmlformats.org/officeDocument/2006/relationships/hyperlink" Target="https://quizlet.com/French-Creator-QA/folders/qa-me-my-family-friends-topic-identity-culture-french-aqa-gcse-9-1/sets" TargetMode="External"/><Relationship Id="rId3" Type="http://schemas.openxmlformats.org/officeDocument/2006/relationships/hyperlink" Target="https://quizlet.com/gb/305754577/module-1-42-etre-flash-cards/" TargetMode="External"/><Relationship Id="rId7" Type="http://schemas.openxmlformats.org/officeDocument/2006/relationships/hyperlink" Target="https://quizlet.com/gb/300591805/11h-la-famille-et-lamitie-flash-cards/" TargetMode="External"/><Relationship Id="rId12" Type="http://schemas.openxmlformats.org/officeDocument/2006/relationships/hyperlink" Target="https://quizlet.com/gb/302633530/21g-on-garde-le-contact-flash-cards/" TargetMode="External"/><Relationship Id="rId17" Type="http://schemas.openxmlformats.org/officeDocument/2006/relationships/hyperlink" Target="https://quizlet.com/gb/302634440/22h-bienfaits-et-dangers-flash-cards/" TargetMode="External"/><Relationship Id="rId2" Type="http://schemas.openxmlformats.org/officeDocument/2006/relationships/hyperlink" Target="https://quizlet.com/gb/305754057/module-1-12-avoir-flash-cards/" TargetMode="External"/><Relationship Id="rId16" Type="http://schemas.openxmlformats.org/officeDocument/2006/relationships/hyperlink" Target="https://quizlet.com/gb/302634293/22f-tu-t-en-sers-souvent-flash-cards/" TargetMode="External"/><Relationship Id="rId1" Type="http://schemas.openxmlformats.org/officeDocument/2006/relationships/slideLayout" Target="../slideLayouts/slideLayout6.xml"/><Relationship Id="rId6" Type="http://schemas.openxmlformats.org/officeDocument/2006/relationships/hyperlink" Target="https://quizlet.com/gb/300592029/11f-personality-flash-cards/" TargetMode="External"/><Relationship Id="rId11" Type="http://schemas.openxmlformats.org/officeDocument/2006/relationships/hyperlink" Target="https://quizlet.com/gb/305816251/module-2-32-chanter-and-er-verbs-flash-cards/" TargetMode="External"/><Relationship Id="rId5" Type="http://schemas.openxmlformats.org/officeDocument/2006/relationships/hyperlink" Target="https://quizlet.com/gb/300591525/11f-ma-famille-et-mes-amis-flash-cards/" TargetMode="External"/><Relationship Id="rId15" Type="http://schemas.openxmlformats.org/officeDocument/2006/relationships/hyperlink" Target="https://quizlet.com/gb/302634096/22g-tu-es-technophile-flash-cards/" TargetMode="External"/><Relationship Id="rId10" Type="http://schemas.openxmlformats.org/officeDocument/2006/relationships/hyperlink" Target="https://quizlet.com/gb/300592618/12h-seul-ou-en-couple-flash-cards/" TargetMode="External"/><Relationship Id="rId19" Type="http://schemas.openxmlformats.org/officeDocument/2006/relationships/hyperlink" Target="https://quizlet.com/French-Creator-QA/folders/qa-technology-in-everyday-life-topic-identity-culture-french-aqa-gcse-9-1/sets" TargetMode="External"/><Relationship Id="rId4" Type="http://schemas.openxmlformats.org/officeDocument/2006/relationships/hyperlink" Target="https://quizlet.com/_4yyprf?x=1jqt&amp;i=1f3b11" TargetMode="External"/><Relationship Id="rId9" Type="http://schemas.openxmlformats.org/officeDocument/2006/relationships/hyperlink" Target="https://quizlet.com/gb/300592422/12-f-tu-aimerais-te-marier-flash-cards/" TargetMode="External"/><Relationship Id="rId14" Type="http://schemas.openxmlformats.org/officeDocument/2006/relationships/hyperlink" Target="https://quizlet.com/gb/302633938/21h-avantages-et-inconvenients-des-reseaux-sociaux-flash-card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quizlet.com/gb/308445397/32f-quest-ce-que-tu-aimes-manger-flash-cards/" TargetMode="External"/><Relationship Id="rId13" Type="http://schemas.openxmlformats.org/officeDocument/2006/relationships/hyperlink" Target="https://quizlet.com/French-Creator-QA/folders/qa-free-time-activities-topic-identity-culture-french-aqa-gcse-9-1/sets" TargetMode="External"/><Relationship Id="rId18" Type="http://schemas.openxmlformats.org/officeDocument/2006/relationships/hyperlink" Target="https://quizlet.com/gb/308488485/42f-la-fete-pour-tout-le-monde-flash-cards/" TargetMode="External"/><Relationship Id="rId3" Type="http://schemas.openxmlformats.org/officeDocument/2006/relationships/hyperlink" Target="https://quizlet.com/gb/308443728/31f-quest-ce-que-tu-as-fait-ce-weekend-activities-flash-cards/" TargetMode="External"/><Relationship Id="rId7" Type="http://schemas.openxmlformats.org/officeDocument/2006/relationships/hyperlink" Target="https://quizlet.com/gb/308444915/32-la-nourriture-flash-cards/" TargetMode="External"/><Relationship Id="rId12" Type="http://schemas.openxmlformats.org/officeDocument/2006/relationships/hyperlink" Target="https://quizlet.com/gb/308447260/33h-les-sports-extremes-flash-cards/" TargetMode="External"/><Relationship Id="rId17" Type="http://schemas.openxmlformats.org/officeDocument/2006/relationships/hyperlink" Target="https://quizlet.com/gb/308488164/42g-partout-cest-la-fete-flash-cards/" TargetMode="External"/><Relationship Id="rId2" Type="http://schemas.openxmlformats.org/officeDocument/2006/relationships/hyperlink" Target="https://quizlet.com/gb/308443529/31g-quest-ce-que-tu-aimes-faire-tv-programs-flash-cards/" TargetMode="External"/><Relationship Id="rId16" Type="http://schemas.openxmlformats.org/officeDocument/2006/relationships/hyperlink" Target="https://quizlet.com/gb/308487864/41h-la-fete-cest-quoi-pour-toi-flash-cards/" TargetMode="External"/><Relationship Id="rId20" Type="http://schemas.openxmlformats.org/officeDocument/2006/relationships/hyperlink" Target="https://quizlet.com/French-Creator-QA/folders/qa-customs-festivals-topic-identity-culture-french-aqa-gcse-9-1/sets" TargetMode="External"/><Relationship Id="rId1" Type="http://schemas.openxmlformats.org/officeDocument/2006/relationships/slideLayout" Target="../slideLayouts/slideLayout3.xml"/><Relationship Id="rId6" Type="http://schemas.openxmlformats.org/officeDocument/2006/relationships/hyperlink" Target="https://quizlet.com/gb/308445174/32g-on-parle-de-la-nourriture-flash-cards/" TargetMode="External"/><Relationship Id="rId11" Type="http://schemas.openxmlformats.org/officeDocument/2006/relationships/hyperlink" Target="https://quizlet.com/gb/308446496/33f-le-sport-cest-ma-passion-flash-cards/" TargetMode="External"/><Relationship Id="rId5" Type="http://schemas.openxmlformats.org/officeDocument/2006/relationships/hyperlink" Target="https://quizlet.com/gb/308444598/31-music-cinema-and-tv-additional-flash-cards/" TargetMode="External"/><Relationship Id="rId15" Type="http://schemas.openxmlformats.org/officeDocument/2006/relationships/hyperlink" Target="https://quizlet.com/gb/308487642/41-f-la-fete-chez-nous-flash-cards/" TargetMode="External"/><Relationship Id="rId10" Type="http://schemas.openxmlformats.org/officeDocument/2006/relationships/hyperlink" Target="https://quizlet.com/gb/308446185/33g-tu-fais-du-sport-flash-cards/" TargetMode="External"/><Relationship Id="rId19" Type="http://schemas.openxmlformats.org/officeDocument/2006/relationships/hyperlink" Target="https://quizlet.com/gb/308488687/42h-les-fetes-en-famille-tu-aimes-flash-cards/" TargetMode="External"/><Relationship Id="rId4" Type="http://schemas.openxmlformats.org/officeDocument/2006/relationships/hyperlink" Target="https://quizlet.com/gb/308444001/31h-le-weekend-quest-ce-que-tu-fais-flash-cards/" TargetMode="External"/><Relationship Id="rId9" Type="http://schemas.openxmlformats.org/officeDocument/2006/relationships/hyperlink" Target="https://quizlet.com/gb/308445836/32h-que-mange-t-on-dans-le-monde-flash-cards/" TargetMode="External"/><Relationship Id="rId14" Type="http://schemas.openxmlformats.org/officeDocument/2006/relationships/hyperlink" Target="https://quizlet.com/gb/308487394/41g-on-fait-la-fete-flash-card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quizlet.com/French-Creator-QA/folders/qa-home-townarearegion-topic-local-national-international-global-french-aqa-gcse-9-1/sets" TargetMode="External"/><Relationship Id="rId13" Type="http://schemas.openxmlformats.org/officeDocument/2006/relationships/hyperlink" Target="https://quizlet.com/gb/412886709/61h-pourquoi-a-t-on-besoin-dassociations-flash-cards/" TargetMode="External"/><Relationship Id="rId18" Type="http://schemas.openxmlformats.org/officeDocument/2006/relationships/hyperlink" Target="https://quizlet.com/French-Creator-QA/folders/qa-social-issues-topic-local-national-international-global-french-aqa-gcse-9-1/sets" TargetMode="External"/><Relationship Id="rId3" Type="http://schemas.openxmlformats.org/officeDocument/2006/relationships/hyperlink" Target="https://quizlet.com/gb/403753096/51f-des-maisons-differentes-flash-cards/" TargetMode="External"/><Relationship Id="rId7" Type="http://schemas.openxmlformats.org/officeDocument/2006/relationships/hyperlink" Target="https://quizlet.com/gb/412089194/52h-ma-region-flash-cards/" TargetMode="External"/><Relationship Id="rId12" Type="http://schemas.openxmlformats.org/officeDocument/2006/relationships/hyperlink" Target="https://quizlet.com/gb/412886522/61-f-mon-travail-benevole-flash-cards/" TargetMode="External"/><Relationship Id="rId17" Type="http://schemas.openxmlformats.org/officeDocument/2006/relationships/hyperlink" Target="https://quizlet.com/gb/412891160/62-extra-vocabulary-flash-cards/" TargetMode="External"/><Relationship Id="rId2" Type="http://schemas.openxmlformats.org/officeDocument/2006/relationships/hyperlink" Target="https://quizlet.com/gb/398760788/51g-a-la-maison-flash-cards/" TargetMode="External"/><Relationship Id="rId16" Type="http://schemas.openxmlformats.org/officeDocument/2006/relationships/hyperlink" Target="https://quizlet.com/gb/412892271/62h-operation-remis-en-forme-flash-cards/" TargetMode="External"/><Relationship Id="rId1" Type="http://schemas.openxmlformats.org/officeDocument/2006/relationships/slideLayout" Target="../slideLayouts/slideLayout3.xml"/><Relationship Id="rId6" Type="http://schemas.openxmlformats.org/officeDocument/2006/relationships/hyperlink" Target="https://quizlet.com/gb/412088897/52f-trouver-ta-ville-jumele-ideale-flash-cards/" TargetMode="External"/><Relationship Id="rId11" Type="http://schemas.openxmlformats.org/officeDocument/2006/relationships/hyperlink" Target="https://quizlet.com/gb/412886167/61g-les-associations-caritatives-flash-cards/" TargetMode="External"/><Relationship Id="rId5" Type="http://schemas.openxmlformats.org/officeDocument/2006/relationships/hyperlink" Target="https://quizlet.com/gb/412088394/52g-la-ou-jhabite-flash-cards/" TargetMode="External"/><Relationship Id="rId15" Type="http://schemas.openxmlformats.org/officeDocument/2006/relationships/hyperlink" Target="https://quizlet.com/gb/412891754/62f-mon-mode-de-vie-avant-et-maintenant-flash-cards/" TargetMode="External"/><Relationship Id="rId10" Type="http://schemas.openxmlformats.org/officeDocument/2006/relationships/hyperlink" Target="https://quizlet.com/147369455/french-shops-stores-and-shopping-flash-cards/" TargetMode="External"/><Relationship Id="rId19" Type="http://schemas.openxmlformats.org/officeDocument/2006/relationships/hyperlink" Target="https://quizlet.com/gb/412891932/62-extra-les-parties-du-corps-flash-cards/" TargetMode="External"/><Relationship Id="rId4" Type="http://schemas.openxmlformats.org/officeDocument/2006/relationships/hyperlink" Target="https://quizlet.com/gb/403753496/51h-ma-maison-ideale-flash-cards/" TargetMode="External"/><Relationship Id="rId9" Type="http://schemas.openxmlformats.org/officeDocument/2006/relationships/hyperlink" Target="https://quizlet.com/gb/204698192/french-rooms-of-house-flash-cards/" TargetMode="External"/><Relationship Id="rId14" Type="http://schemas.openxmlformats.org/officeDocument/2006/relationships/hyperlink" Target="https://quizlet.com/gb/412891279/62g-un-regime-alimentaire-equilibre-flash-card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quizlet.com/French-Creator-QA/folders/qa-global-issues-topic-local-national-international-global-french-aqa-gcse-9-1/sets" TargetMode="External"/><Relationship Id="rId13" Type="http://schemas.openxmlformats.org/officeDocument/2006/relationships/hyperlink" Target="https://quizlet.com/gb/415380739/82f-decouverte-de-la-france-flash-cards/" TargetMode="External"/><Relationship Id="rId3" Type="http://schemas.openxmlformats.org/officeDocument/2006/relationships/hyperlink" Target="https://quizlet.com/gb/415378752/71f-les-problemes-de-lenvironnement-flash-cards/" TargetMode="External"/><Relationship Id="rId7" Type="http://schemas.openxmlformats.org/officeDocument/2006/relationships/hyperlink" Target="https://quizlet.com/gb/415379432/72h-la-pauvrete-flash-cards/" TargetMode="External"/><Relationship Id="rId12" Type="http://schemas.openxmlformats.org/officeDocument/2006/relationships/hyperlink" Target="https://quizlet.com/gb/415380630/82g-quest-ce-que-tu-as-fait-flash-cards/" TargetMode="External"/><Relationship Id="rId2" Type="http://schemas.openxmlformats.org/officeDocument/2006/relationships/hyperlink" Target="https://quizlet.com/gb/415378632/71g-ma-ville-mon-environnement-flash-cards/" TargetMode="External"/><Relationship Id="rId16" Type="http://schemas.openxmlformats.org/officeDocument/2006/relationships/hyperlink" Target="https://quizlet.com/gb/415379607/81g-1-les-pays-flash-cards/" TargetMode="External"/><Relationship Id="rId1" Type="http://schemas.openxmlformats.org/officeDocument/2006/relationships/slideLayout" Target="../slideLayouts/slideLayout3.xml"/><Relationship Id="rId6" Type="http://schemas.openxmlformats.org/officeDocument/2006/relationships/hyperlink" Target="https://quizlet.com/gb/415379114/72f-les-inegalites-flash-cards/" TargetMode="External"/><Relationship Id="rId11" Type="http://schemas.openxmlformats.org/officeDocument/2006/relationships/hyperlink" Target="https://quizlet.com/gb/415380460/81h-quelles-vacances-flash-cards/" TargetMode="External"/><Relationship Id="rId5" Type="http://schemas.openxmlformats.org/officeDocument/2006/relationships/hyperlink" Target="https://quizlet.com/gb/415379021/72g-des-problemes-sociaux-flash-cards/" TargetMode="External"/><Relationship Id="rId15" Type="http://schemas.openxmlformats.org/officeDocument/2006/relationships/hyperlink" Target="https://quizlet.com/French-Creator-QA/folders/qa-travel-tourism-topic-local-national-international-global-french-aqa-gcse-9-1/sets" TargetMode="External"/><Relationship Id="rId10" Type="http://schemas.openxmlformats.org/officeDocument/2006/relationships/hyperlink" Target="https://quizlet.com/gb/415380362/81f-moi-je-prefere-flash-cards/" TargetMode="External"/><Relationship Id="rId4" Type="http://schemas.openxmlformats.org/officeDocument/2006/relationships/hyperlink" Target="https://quizlet.com/gb/415378880/71h-planete-en-danger-flash-cards/" TargetMode="External"/><Relationship Id="rId9" Type="http://schemas.openxmlformats.org/officeDocument/2006/relationships/hyperlink" Target="https://quizlet.com/gb/415379808/81g-2-on-part-en-vacances-flash-cards/" TargetMode="External"/><Relationship Id="rId14" Type="http://schemas.openxmlformats.org/officeDocument/2006/relationships/hyperlink" Target="https://quizlet.com/gb/415380831/82h-les-vacances-en-ville-flash-card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examspecs/ztrcg82" TargetMode="External"/><Relationship Id="rId2" Type="http://schemas.openxmlformats.org/officeDocument/2006/relationships/hyperlink" Target="https://www.ocr.org.uk/qualifications/gcse/physical-education-j587-from-2016/" TargetMode="External"/><Relationship Id="rId1" Type="http://schemas.openxmlformats.org/officeDocument/2006/relationships/slideLayout" Target="../slideLayouts/slideLayout6.xml"/><Relationship Id="rId4" Type="http://schemas.openxmlformats.org/officeDocument/2006/relationships/hyperlink" Target="https://thepeclassroom.com/ocr-gcse-pe-revision-resourc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bitesize/examspecs/zby2bdm"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members.gcsepod.com/content?subject_id=6069&amp;exam_board_id=102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6">
            <a:extLst>
              <a:ext uri="{FF2B5EF4-FFF2-40B4-BE49-F238E27FC236}">
                <a16:creationId xmlns:a16="http://schemas.microsoft.com/office/drawing/2014/main" id="{9D6E032C-DB50-8505-26D8-4CE6F3CC8036}"/>
              </a:ext>
            </a:extLst>
          </p:cNvPr>
          <p:cNvSpPr txBox="1"/>
          <p:nvPr/>
        </p:nvSpPr>
        <p:spPr>
          <a:xfrm>
            <a:off x="216766" y="194541"/>
            <a:ext cx="4235450" cy="622300"/>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tabLst>
                <a:tab pos="2865755" algn="ctr"/>
                <a:tab pos="5731510" algn="r"/>
              </a:tabLst>
            </a:pPr>
            <a:r>
              <a:rPr lang="en-GB" sz="1100" b="1" u="sng">
                <a:effectLst/>
                <a:latin typeface="Calibri" panose="020F0502020204030204" pitchFamily="34" charset="0"/>
                <a:ea typeface="Calibri" panose="020F0502020204030204" pitchFamily="34" charset="0"/>
                <a:cs typeface="Times New Roman" panose="02020603050405020304" pitchFamily="18" charset="0"/>
              </a:rPr>
              <a:t>Name: ____________________________________________________</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tabLst>
                <a:tab pos="2865755" algn="ctr"/>
                <a:tab pos="5731510" algn="r"/>
              </a:tabLst>
            </a:pPr>
            <a:r>
              <a:rPr lang="en-GB" sz="1100" b="1"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tabLst>
                <a:tab pos="2865755" algn="ctr"/>
                <a:tab pos="5731510" algn="r"/>
              </a:tabLst>
            </a:pPr>
            <a:r>
              <a:rPr lang="en-GB" sz="1100" b="1" u="sng">
                <a:effectLst/>
                <a:latin typeface="Calibri" panose="020F0502020204030204" pitchFamily="34" charset="0"/>
                <a:ea typeface="Calibri" panose="020F0502020204030204" pitchFamily="34" charset="0"/>
                <a:cs typeface="Times New Roman" panose="02020603050405020304" pitchFamily="18" charset="0"/>
              </a:rPr>
              <a:t>Form: ____________________________________________________</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Table 19">
            <a:extLst>
              <a:ext uri="{FF2B5EF4-FFF2-40B4-BE49-F238E27FC236}">
                <a16:creationId xmlns:a16="http://schemas.microsoft.com/office/drawing/2014/main" id="{186C3672-48C2-638F-8063-C12CD92A9A46}"/>
              </a:ext>
            </a:extLst>
          </p:cNvPr>
          <p:cNvGraphicFramePr>
            <a:graphicFrameLocks noGrp="1"/>
          </p:cNvGraphicFramePr>
          <p:nvPr>
            <p:extLst>
              <p:ext uri="{D42A27DB-BD31-4B8C-83A1-F6EECF244321}">
                <p14:modId xmlns:p14="http://schemas.microsoft.com/office/powerpoint/2010/main" val="3669615194"/>
              </p:ext>
            </p:extLst>
          </p:nvPr>
        </p:nvGraphicFramePr>
        <p:xfrm>
          <a:off x="269748" y="4847183"/>
          <a:ext cx="6318504" cy="4699153"/>
        </p:xfrm>
        <a:graphic>
          <a:graphicData uri="http://schemas.openxmlformats.org/drawingml/2006/table">
            <a:tbl>
              <a:tblPr firstRow="1" firstCol="1" bandRow="1"/>
              <a:tblGrid>
                <a:gridCol w="1059382">
                  <a:extLst>
                    <a:ext uri="{9D8B030D-6E8A-4147-A177-3AD203B41FA5}">
                      <a16:colId xmlns:a16="http://schemas.microsoft.com/office/drawing/2014/main" val="447208646"/>
                    </a:ext>
                  </a:extLst>
                </a:gridCol>
                <a:gridCol w="2535982">
                  <a:extLst>
                    <a:ext uri="{9D8B030D-6E8A-4147-A177-3AD203B41FA5}">
                      <a16:colId xmlns:a16="http://schemas.microsoft.com/office/drawing/2014/main" val="3665962160"/>
                    </a:ext>
                  </a:extLst>
                </a:gridCol>
                <a:gridCol w="1212775">
                  <a:extLst>
                    <a:ext uri="{9D8B030D-6E8A-4147-A177-3AD203B41FA5}">
                      <a16:colId xmlns:a16="http://schemas.microsoft.com/office/drawing/2014/main" val="2003207363"/>
                    </a:ext>
                  </a:extLst>
                </a:gridCol>
                <a:gridCol w="1510365">
                  <a:extLst>
                    <a:ext uri="{9D8B030D-6E8A-4147-A177-3AD203B41FA5}">
                      <a16:colId xmlns:a16="http://schemas.microsoft.com/office/drawing/2014/main" val="3321263769"/>
                    </a:ext>
                  </a:extLst>
                </a:gridCol>
              </a:tblGrid>
              <a:tr h="1660712">
                <a:tc gridSpan="4">
                  <a:txBody>
                    <a:bodyPr/>
                    <a:lstStyle/>
                    <a:p>
                      <a:pPr algn="ctr">
                        <a:lnSpc>
                          <a:spcPct val="107000"/>
                        </a:lnSpc>
                        <a:spcAft>
                          <a:spcPts val="800"/>
                        </a:spcAft>
                      </a:pPr>
                      <a:r>
                        <a:rPr lang="en-GB" sz="1400" b="1" dirty="0">
                          <a:effectLst/>
                          <a:latin typeface="Futura Md BT" panose="020B0802020204020204" pitchFamily="34" charset="0"/>
                          <a:ea typeface="Calibri" panose="020F0502020204030204" pitchFamily="34" charset="0"/>
                          <a:cs typeface="Times New Roman" panose="02020603050405020304" pitchFamily="18" charset="0"/>
                        </a:rPr>
                        <a:t>Tick the boxes of the exam you will be sitting for your Options subjects and fill in your STRIVE grades for each subject </a:t>
                      </a:r>
                    </a:p>
                    <a:p>
                      <a:pPr algn="ctr">
                        <a:lnSpc>
                          <a:spcPct val="107000"/>
                        </a:lnSpc>
                        <a:spcAft>
                          <a:spcPts val="800"/>
                        </a:spcAft>
                      </a:pPr>
                      <a:r>
                        <a:rPr lang="en-GB" sz="1600" b="1" dirty="0">
                          <a:effectLst/>
                          <a:latin typeface="Futura (Light)" panose="020B7200000000000000" pitchFamily="34" charset="0"/>
                          <a:ea typeface="Calibri" panose="020F0502020204030204" pitchFamily="34" charset="0"/>
                          <a:cs typeface="Times New Roman" panose="02020603050405020304" pitchFamily="18" charset="0"/>
                        </a:rPr>
                        <a:t>You can find what Option Blocks your subjects are on your timetable or the class code. </a:t>
                      </a:r>
                    </a:p>
                    <a:p>
                      <a:pPr algn="ctr">
                        <a:lnSpc>
                          <a:spcPct val="107000"/>
                        </a:lnSpc>
                        <a:spcAft>
                          <a:spcPts val="800"/>
                        </a:spcAft>
                      </a:pPr>
                      <a:r>
                        <a:rPr lang="en-GB" sz="1600" b="1" i="1" dirty="0">
                          <a:effectLst/>
                          <a:latin typeface="Futura (Light)" panose="020B7200000000000000" pitchFamily="34" charset="0"/>
                          <a:ea typeface="Calibri" panose="020F0502020204030204" pitchFamily="34" charset="0"/>
                          <a:cs typeface="Times New Roman" panose="02020603050405020304" pitchFamily="18" charset="0"/>
                        </a:rPr>
                        <a:t>E.g. </a:t>
                      </a:r>
                      <a:r>
                        <a:rPr lang="en-GB" sz="1600" b="1" i="1" u="sng" dirty="0">
                          <a:effectLst/>
                          <a:latin typeface="Futura (Light)" panose="020B7200000000000000" pitchFamily="34" charset="0"/>
                          <a:ea typeface="Calibri" panose="020F0502020204030204" pitchFamily="34" charset="0"/>
                          <a:cs typeface="Times New Roman" panose="02020603050405020304" pitchFamily="18" charset="0"/>
                        </a:rPr>
                        <a:t>11</a:t>
                      </a:r>
                      <a:r>
                        <a:rPr lang="en-GB" sz="1600" b="1" i="1" u="sng" dirty="0">
                          <a:effectLst/>
                          <a:highlight>
                            <a:srgbClr val="FFFF00"/>
                          </a:highlight>
                          <a:latin typeface="Futura (Light)" panose="020B7200000000000000" pitchFamily="34" charset="0"/>
                          <a:ea typeface="Calibri" panose="020F0502020204030204" pitchFamily="34" charset="0"/>
                          <a:cs typeface="Times New Roman" panose="02020603050405020304" pitchFamily="18" charset="0"/>
                        </a:rPr>
                        <a:t>B</a:t>
                      </a:r>
                      <a:r>
                        <a:rPr lang="en-GB" sz="1600" b="1" i="1" u="sng" dirty="0">
                          <a:effectLst/>
                          <a:latin typeface="Futura (Light)" panose="020B7200000000000000" pitchFamily="34" charset="0"/>
                          <a:ea typeface="Calibri" panose="020F0502020204030204" pitchFamily="34" charset="0"/>
                          <a:cs typeface="Times New Roman" panose="02020603050405020304" pitchFamily="18" charset="0"/>
                        </a:rPr>
                        <a:t>/Bs1 </a:t>
                      </a:r>
                      <a:r>
                        <a:rPr lang="en-GB" sz="1600" b="1" i="1" dirty="0">
                          <a:effectLst/>
                          <a:latin typeface="Futura (Light)" panose="020B7200000000000000" pitchFamily="34" charset="0"/>
                          <a:ea typeface="Calibri" panose="020F0502020204030204" pitchFamily="34" charset="0"/>
                          <a:cs typeface="Times New Roman" panose="02020603050405020304" pitchFamily="18" charset="0"/>
                        </a:rPr>
                        <a:t>– is Business Studies and is in Option Block B</a:t>
                      </a:r>
                    </a:p>
                    <a:p>
                      <a:pPr algn="ctr">
                        <a:lnSpc>
                          <a:spcPct val="107000"/>
                        </a:lnSpc>
                        <a:spcAft>
                          <a:spcPts val="800"/>
                        </a:spcAft>
                      </a:pPr>
                      <a:endParaRPr lang="en-GB" sz="1600" b="1" i="1" dirty="0">
                        <a:effectLst/>
                        <a:latin typeface="Futura (Light)" panose="020B7200000000000000"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33522194"/>
                  </a:ext>
                </a:extLst>
              </a:tr>
              <a:tr h="885967">
                <a:tc>
                  <a:txBody>
                    <a:bodyPr/>
                    <a:lstStyle/>
                    <a:p>
                      <a:pPr algn="ctr">
                        <a:lnSpc>
                          <a:spcPct val="107000"/>
                        </a:lnSpc>
                        <a:spcAft>
                          <a:spcPts val="800"/>
                        </a:spcAft>
                      </a:pPr>
                      <a:endParaRPr lang="en-GB" sz="1000" dirty="0">
                        <a:effectLst/>
                        <a:latin typeface="Futura Md BT" panose="020B0802020204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Futura Md BT" panose="020B0802020204020204" pitchFamily="34" charset="0"/>
                          <a:ea typeface="Calibri" panose="020F0502020204030204" pitchFamily="34" charset="0"/>
                          <a:cs typeface="Times New Roman" panose="02020603050405020304" pitchFamily="18" charset="0"/>
                        </a:rPr>
                        <a:t>Option Block </a:t>
                      </a: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000" dirty="0">
                        <a:effectLst/>
                        <a:latin typeface="Futura Md BT" panose="020B0802020204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Futura Md BT" panose="020B0802020204020204" pitchFamily="34" charset="0"/>
                          <a:ea typeface="Calibri" panose="020F0502020204030204" pitchFamily="34" charset="0"/>
                          <a:cs typeface="Times New Roman" panose="02020603050405020304" pitchFamily="18" charset="0"/>
                        </a:rPr>
                        <a:t>My Option Subjects </a:t>
                      </a:r>
                      <a:endParaRPr lang="en-GB" sz="800" b="1" dirty="0">
                        <a:effectLst/>
                        <a:latin typeface="Futura Md BT" panose="020B0802020204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000" dirty="0">
                        <a:effectLst/>
                        <a:latin typeface="Futura Md BT" panose="020B080202020402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000" b="1" dirty="0">
                        <a:effectLst/>
                        <a:latin typeface="Futura Md BT" panose="020B0802020204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b="1" dirty="0">
                          <a:effectLst/>
                          <a:latin typeface="Futura Md BT" panose="020B0802020204020204" pitchFamily="34" charset="0"/>
                          <a:ea typeface="Calibri" panose="020F0502020204030204" pitchFamily="34" charset="0"/>
                          <a:cs typeface="Times New Roman" panose="02020603050405020304" pitchFamily="18" charset="0"/>
                        </a:rPr>
                        <a:t>My STRIVE Grades </a:t>
                      </a:r>
                      <a:endParaRPr lang="en-GB" sz="800" dirty="0">
                        <a:effectLst/>
                        <a:latin typeface="Futura Md BT" panose="020B0802020204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000" dirty="0">
                        <a:effectLst/>
                        <a:latin typeface="Futura Md BT" panose="020B080202020402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Futura Md BT" panose="020B0802020204020204" pitchFamily="34" charset="0"/>
                          <a:ea typeface="Calibri" panose="020F0502020204030204" pitchFamily="34" charset="0"/>
                          <a:cs typeface="Times New Roman" panose="02020603050405020304" pitchFamily="18" charset="0"/>
                        </a:rPr>
                        <a:t>Tier</a:t>
                      </a:r>
                      <a:endParaRPr lang="en-GB" sz="1000" dirty="0">
                        <a:effectLst/>
                        <a:latin typeface="Futura Md BT" panose="020B0802020204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Futura Md BT" panose="020B0802020204020204" pitchFamily="34" charset="0"/>
                          <a:ea typeface="Calibri" panose="020F0502020204030204" pitchFamily="34" charset="0"/>
                          <a:cs typeface="Times New Roman" panose="02020603050405020304" pitchFamily="18" charset="0"/>
                        </a:rPr>
                        <a:t>(</a:t>
                      </a:r>
                      <a:r>
                        <a:rPr lang="en-GB" sz="1100" i="1" dirty="0">
                          <a:effectLst/>
                          <a:latin typeface="Futura Md BT" panose="020B0802020204020204" pitchFamily="34" charset="0"/>
                          <a:ea typeface="Calibri" panose="020F0502020204030204" pitchFamily="34" charset="0"/>
                          <a:cs typeface="Times New Roman" panose="02020603050405020304" pitchFamily="18" charset="0"/>
                        </a:rPr>
                        <a:t>Higher or Foundation</a:t>
                      </a:r>
                      <a:r>
                        <a:rPr lang="en-GB" sz="1100" dirty="0">
                          <a:effectLst/>
                          <a:latin typeface="Futura Md BT" panose="020B0802020204020204" pitchFamily="34" charset="0"/>
                          <a:ea typeface="Calibri" panose="020F0502020204030204" pitchFamily="34" charset="0"/>
                          <a:cs typeface="Times New Roman" panose="02020603050405020304" pitchFamily="18" charset="0"/>
                        </a:rPr>
                        <a:t>)</a:t>
                      </a:r>
                      <a:endParaRPr lang="en-GB" sz="1000" dirty="0">
                        <a:effectLst/>
                        <a:latin typeface="Futura Md BT" panose="020B080202020402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963118"/>
                  </a:ext>
                </a:extLst>
              </a:tr>
              <a:tr h="535761">
                <a:tc>
                  <a:txBody>
                    <a:bodyPr/>
                    <a:lstStyle/>
                    <a:p>
                      <a:pPr algn="ctr">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A </a:t>
                      </a: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Futura Md BT" panose="020B0802020204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300" dirty="0">
                          <a:effectLst/>
                          <a:latin typeface="Futura (Light)" panose="020B7200000000000000"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496138"/>
                  </a:ext>
                </a:extLst>
              </a:tr>
              <a:tr h="507541">
                <a:tc>
                  <a:txBody>
                    <a:bodyPr/>
                    <a:lstStyle/>
                    <a:p>
                      <a:pPr algn="ctr">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B</a:t>
                      </a: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Futura Md BT" panose="020B0802020204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107906"/>
                  </a:ext>
                </a:extLst>
              </a:tr>
              <a:tr h="462091">
                <a:tc>
                  <a:txBody>
                    <a:bodyPr/>
                    <a:lstStyle/>
                    <a:p>
                      <a:pPr algn="ctr">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C</a:t>
                      </a: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dirty="0">
                          <a:effectLst/>
                          <a:latin typeface="Futura Md BT" panose="020B0802020204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300">
                          <a:effectLst/>
                          <a:latin typeface="Futura (Light)" panose="020B7200000000000000"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732573"/>
                  </a:ext>
                </a:extLst>
              </a:tr>
              <a:tr h="511695">
                <a:tc>
                  <a:txBody>
                    <a:bodyPr/>
                    <a:lstStyle/>
                    <a:p>
                      <a:pPr algn="ctr">
                        <a:lnSpc>
                          <a:spcPct val="107000"/>
                        </a:lnSpc>
                        <a:spcAft>
                          <a:spcPts val="800"/>
                        </a:spcAft>
                      </a:pPr>
                      <a:r>
                        <a:rPr lang="en-GB" sz="1600" b="1" dirty="0">
                          <a:effectLst/>
                          <a:latin typeface="+mn-lt"/>
                          <a:ea typeface="Calibri" panose="020F0502020204030204" pitchFamily="34" charset="0"/>
                          <a:cs typeface="Times New Roman" panose="02020603050405020304" pitchFamily="18" charset="0"/>
                        </a:rPr>
                        <a:t>D</a:t>
                      </a: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300" dirty="0">
                          <a:effectLst/>
                          <a:latin typeface="Futura (Light)" panose="020B7200000000000000"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4" marR="61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399904"/>
                  </a:ext>
                </a:extLst>
              </a:tr>
            </a:tbl>
          </a:graphicData>
        </a:graphic>
      </p:graphicFrame>
      <p:sp>
        <p:nvSpPr>
          <p:cNvPr id="6" name="TextBox 5">
            <a:extLst>
              <a:ext uri="{FF2B5EF4-FFF2-40B4-BE49-F238E27FC236}">
                <a16:creationId xmlns:a16="http://schemas.microsoft.com/office/drawing/2014/main" id="{B27B3072-2F89-76AE-FE28-FB47584750E4}"/>
              </a:ext>
            </a:extLst>
          </p:cNvPr>
          <p:cNvSpPr txBox="1"/>
          <p:nvPr/>
        </p:nvSpPr>
        <p:spPr>
          <a:xfrm>
            <a:off x="216766" y="2673929"/>
            <a:ext cx="6386054" cy="1922449"/>
          </a:xfrm>
          <a:prstGeom prst="rect">
            <a:avLst/>
          </a:prstGeom>
          <a:noFill/>
        </p:spPr>
        <p:txBody>
          <a:bodyPr wrap="square">
            <a:spAutoFit/>
          </a:bodyPr>
          <a:lstStyle/>
          <a:p>
            <a:pPr algn="ctr">
              <a:lnSpc>
                <a:spcPct val="107000"/>
              </a:lnSpc>
              <a:spcAft>
                <a:spcPts val="800"/>
              </a:spcAft>
            </a:pPr>
            <a:r>
              <a:rPr lang="en-GB" dirty="0">
                <a:effectLst/>
                <a:latin typeface="Futura Md BT" panose="020B0802020204020204" pitchFamily="34" charset="0"/>
                <a:ea typeface="Calibri" panose="020F0502020204030204" pitchFamily="34" charset="0"/>
                <a:cs typeface="Times New Roman" panose="02020603050405020304" pitchFamily="18" charset="0"/>
              </a:rPr>
              <a:t>King Edward VI King's Norton School for Boys</a:t>
            </a:r>
          </a:p>
          <a:p>
            <a:pPr algn="ctr">
              <a:tabLst>
                <a:tab pos="2865755" algn="ctr"/>
                <a:tab pos="5731510" algn="r"/>
              </a:tabLst>
            </a:pPr>
            <a:r>
              <a:rPr lang="en-GB" sz="2000" dirty="0">
                <a:effectLst/>
                <a:latin typeface="Futura Md BT" panose="020B0802020204020204" pitchFamily="34" charset="0"/>
                <a:ea typeface="Calibri" panose="020F0502020204030204" pitchFamily="34" charset="0"/>
                <a:cs typeface="Times New Roman" panose="02020603050405020304" pitchFamily="18" charset="0"/>
              </a:rPr>
              <a:t>Year 11 November PPE</a:t>
            </a:r>
            <a:endParaRPr lang="en-GB" sz="1000" dirty="0">
              <a:effectLst/>
              <a:latin typeface="Futura Md BT" panose="020B0802020204020204" pitchFamily="34" charset="0"/>
              <a:ea typeface="Calibri" panose="020F0502020204030204" pitchFamily="34" charset="0"/>
              <a:cs typeface="Times New Roman" panose="02020603050405020304" pitchFamily="18" charset="0"/>
            </a:endParaRPr>
          </a:p>
          <a:p>
            <a:pPr algn="ctr">
              <a:tabLst>
                <a:tab pos="2865755" algn="ctr"/>
                <a:tab pos="5731510" algn="r"/>
              </a:tabLst>
            </a:pPr>
            <a:r>
              <a:rPr lang="en-GB" sz="2000" dirty="0">
                <a:effectLst/>
                <a:latin typeface="Futura Md BT" panose="020B0802020204020204" pitchFamily="34" charset="0"/>
                <a:ea typeface="Calibri" panose="020F0502020204030204" pitchFamily="34" charset="0"/>
                <a:cs typeface="Times New Roman" panose="02020603050405020304" pitchFamily="18" charset="0"/>
              </a:rPr>
              <a:t>Options Subjects Guidance and Topic Lists </a:t>
            </a:r>
          </a:p>
          <a:p>
            <a:pPr algn="ctr">
              <a:tabLst>
                <a:tab pos="2865755" algn="ctr"/>
                <a:tab pos="5731510" algn="r"/>
              </a:tabLst>
            </a:pPr>
            <a:endParaRPr lang="en-GB" sz="900" dirty="0">
              <a:effectLst/>
              <a:latin typeface="Futura Md BT" panose="020B0802020204020204" pitchFamily="34" charset="0"/>
              <a:ea typeface="Calibri" panose="020F0502020204030204" pitchFamily="34" charset="0"/>
              <a:cs typeface="Times New Roman" panose="02020603050405020304" pitchFamily="18" charset="0"/>
            </a:endParaRPr>
          </a:p>
          <a:p>
            <a:pPr algn="ctr">
              <a:tabLst>
                <a:tab pos="2865755" algn="ctr"/>
                <a:tab pos="5731510" algn="r"/>
              </a:tabLst>
            </a:pPr>
            <a:r>
              <a:rPr lang="en-GB" sz="2200" i="1" dirty="0">
                <a:effectLst/>
                <a:latin typeface="Futura (Light)" panose="020B7200000000000000" pitchFamily="34" charset="0"/>
                <a:ea typeface="Calibri" panose="020F0502020204030204" pitchFamily="34" charset="0"/>
                <a:cs typeface="Times New Roman" panose="02020603050405020304" pitchFamily="18" charset="0"/>
              </a:rPr>
              <a:t>Week </a:t>
            </a:r>
            <a:r>
              <a:rPr lang="en-GB" sz="2200" i="1" dirty="0">
                <a:latin typeface="Futura (Light)" panose="020B7200000000000000" pitchFamily="34" charset="0"/>
                <a:ea typeface="Calibri" panose="020F0502020204030204" pitchFamily="34" charset="0"/>
                <a:cs typeface="Times New Roman" panose="02020603050405020304" pitchFamily="18" charset="0"/>
              </a:rPr>
              <a:t>co</a:t>
            </a:r>
            <a:r>
              <a:rPr lang="en-GB" sz="2200" i="1" dirty="0">
                <a:effectLst/>
                <a:latin typeface="Futura (Light)" panose="020B7200000000000000" pitchFamily="34" charset="0"/>
                <a:ea typeface="Calibri" panose="020F0502020204030204" pitchFamily="34" charset="0"/>
                <a:cs typeface="Times New Roman" panose="02020603050405020304" pitchFamily="18" charset="0"/>
              </a:rPr>
              <a:t>mmencing Monday 4</a:t>
            </a:r>
            <a:r>
              <a:rPr lang="en-GB" sz="2200" i="1" baseline="30000" dirty="0">
                <a:effectLst/>
                <a:latin typeface="Futura (Light)" panose="020B7200000000000000" pitchFamily="34" charset="0"/>
                <a:ea typeface="Calibri" panose="020F0502020204030204" pitchFamily="34" charset="0"/>
                <a:cs typeface="Times New Roman" panose="02020603050405020304" pitchFamily="18" charset="0"/>
              </a:rPr>
              <a:t>th</a:t>
            </a:r>
            <a:r>
              <a:rPr lang="en-GB" sz="2200" i="1" dirty="0">
                <a:effectLst/>
                <a:latin typeface="Futura (Light)" panose="020B7200000000000000" pitchFamily="34" charset="0"/>
                <a:ea typeface="Calibri" panose="020F0502020204030204" pitchFamily="34" charset="0"/>
                <a:cs typeface="Times New Roman" panose="02020603050405020304" pitchFamily="18" charset="0"/>
              </a:rPr>
              <a:t> </a:t>
            </a:r>
            <a:r>
              <a:rPr lang="en-GB" sz="2200" i="1" dirty="0">
                <a:latin typeface="Futura (Light)" panose="020B7200000000000000" pitchFamily="34" charset="0"/>
                <a:ea typeface="Calibri" panose="020F0502020204030204" pitchFamily="34" charset="0"/>
                <a:cs typeface="Times New Roman" panose="02020603050405020304" pitchFamily="18" charset="0"/>
              </a:rPr>
              <a:t>November 2024 </a:t>
            </a:r>
            <a:r>
              <a:rPr lang="en-GB" sz="2200" i="1" dirty="0">
                <a:effectLst/>
                <a:latin typeface="Futura (Light)" panose="020B7200000000000000" pitchFamily="34" charset="0"/>
                <a:ea typeface="Calibri" panose="020F0502020204030204" pitchFamily="34" charset="0"/>
                <a:cs typeface="Times New Roman" panose="02020603050405020304" pitchFamily="18" charset="0"/>
              </a:rPr>
              <a:t> –  </a:t>
            </a:r>
          </a:p>
          <a:p>
            <a:pPr algn="ctr">
              <a:tabLst>
                <a:tab pos="2865755" algn="ctr"/>
                <a:tab pos="5731510" algn="r"/>
              </a:tabLst>
            </a:pPr>
            <a:r>
              <a:rPr lang="en-GB" sz="2200" i="1" dirty="0">
                <a:latin typeface="Futura (Light)" panose="020B7200000000000000" pitchFamily="34" charset="0"/>
                <a:ea typeface="Calibri" panose="020F0502020204030204" pitchFamily="34" charset="0"/>
                <a:cs typeface="Times New Roman" panose="02020603050405020304" pitchFamily="18" charset="0"/>
              </a:rPr>
              <a:t>Week commencing </a:t>
            </a:r>
            <a:r>
              <a:rPr lang="en-GB" sz="2200" i="1" dirty="0">
                <a:effectLst/>
                <a:latin typeface="Futura (Light)" panose="020B7200000000000000" pitchFamily="34" charset="0"/>
                <a:ea typeface="Calibri" panose="020F0502020204030204" pitchFamily="34" charset="0"/>
                <a:cs typeface="Times New Roman" panose="02020603050405020304" pitchFamily="18" charset="0"/>
              </a:rPr>
              <a:t>Monday </a:t>
            </a:r>
            <a:r>
              <a:rPr lang="en-GB" sz="2200" i="1" dirty="0">
                <a:latin typeface="Futura (Light)" panose="020B7200000000000000" pitchFamily="34" charset="0"/>
                <a:ea typeface="Calibri" panose="020F0502020204030204" pitchFamily="34" charset="0"/>
                <a:cs typeface="Times New Roman" panose="02020603050405020304" pitchFamily="18" charset="0"/>
              </a:rPr>
              <a:t>18</a:t>
            </a:r>
            <a:r>
              <a:rPr lang="en-GB" sz="2200" i="1" baseline="30000" dirty="0">
                <a:effectLst/>
                <a:latin typeface="Futura (Light)" panose="020B7200000000000000" pitchFamily="34" charset="0"/>
                <a:ea typeface="Calibri" panose="020F0502020204030204" pitchFamily="34" charset="0"/>
                <a:cs typeface="Times New Roman" panose="02020603050405020304" pitchFamily="18" charset="0"/>
              </a:rPr>
              <a:t>th</a:t>
            </a:r>
            <a:r>
              <a:rPr lang="en-GB" sz="2200" i="1" dirty="0">
                <a:effectLst/>
                <a:latin typeface="Futura (Light)" panose="020B7200000000000000" pitchFamily="34" charset="0"/>
                <a:ea typeface="Calibri" panose="020F0502020204030204" pitchFamily="34" charset="0"/>
                <a:cs typeface="Times New Roman" panose="02020603050405020304" pitchFamily="18" charset="0"/>
              </a:rPr>
              <a:t> November 2024</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09515A6-CCA8-F84E-2365-60CF64767F26}"/>
              </a:ext>
            </a:extLst>
          </p:cNvPr>
          <p:cNvPicPr>
            <a:picLocks noChangeAspect="1"/>
          </p:cNvPicPr>
          <p:nvPr/>
        </p:nvPicPr>
        <p:blipFill rotWithShape="1">
          <a:blip r:embed="rId2"/>
          <a:srcRect t="-4351" r="62407"/>
          <a:stretch/>
        </p:blipFill>
        <p:spPr>
          <a:xfrm>
            <a:off x="2636743" y="1066801"/>
            <a:ext cx="1584514" cy="1498600"/>
          </a:xfrm>
          <a:prstGeom prst="rect">
            <a:avLst/>
          </a:prstGeom>
        </p:spPr>
      </p:pic>
    </p:spTree>
    <p:extLst>
      <p:ext uri="{BB962C8B-B14F-4D97-AF65-F5344CB8AC3E}">
        <p14:creationId xmlns:p14="http://schemas.microsoft.com/office/powerpoint/2010/main" val="201133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4F9B0BC-B49C-02DE-BB57-DFEF21A51FFE}"/>
              </a:ext>
            </a:extLst>
          </p:cNvPr>
          <p:cNvSpPr txBox="1"/>
          <p:nvPr/>
        </p:nvSpPr>
        <p:spPr>
          <a:xfrm>
            <a:off x="3429000" y="0"/>
            <a:ext cx="3429000" cy="9926564"/>
          </a:xfrm>
          <a:prstGeom prst="rect">
            <a:avLst/>
          </a:prstGeom>
          <a:noFill/>
        </p:spPr>
        <p:txBody>
          <a:bodyPr wrap="square">
            <a:spAutoFit/>
          </a:bodyPr>
          <a:lstStyle/>
          <a:p>
            <a:pPr algn="ctr">
              <a:lnSpc>
                <a:spcPct val="107000"/>
              </a:lnSpc>
              <a:spcAft>
                <a:spcPts val="800"/>
              </a:spcAft>
            </a:pPr>
            <a:r>
              <a:rPr lang="en-GB" sz="1100" u="sng" dirty="0">
                <a:effectLst/>
                <a:latin typeface="Futura (Light)" panose="020B7200000000000000" pitchFamily="34" charset="0"/>
                <a:ea typeface="Calibri" panose="020F0502020204030204" pitchFamily="34" charset="0"/>
                <a:cs typeface="Times New Roman" panose="02020603050405020304" pitchFamily="18" charset="0"/>
              </a:rPr>
              <a:t>Section five – Food Provenance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1100" dirty="0">
                <a:effectLst/>
                <a:latin typeface="Futura (Light)" panose="020B7200000000000000" pitchFamily="34" charset="0"/>
                <a:ea typeface="Calibri" panose="020F0502020204030204" pitchFamily="34" charset="0"/>
                <a:cs typeface="Times New Roman" panose="02020603050405020304" pitchFamily="18" charset="0"/>
              </a:rPr>
            </a:br>
            <a:r>
              <a:rPr lang="en-GB" sz="1100" dirty="0">
                <a:effectLst/>
                <a:latin typeface="Futura (Light)" panose="020B7200000000000000" pitchFamily="34" charset="0"/>
                <a:ea typeface="Calibri" panose="020F0502020204030204" pitchFamily="34" charset="0"/>
                <a:cs typeface="Times New Roman" panose="02020603050405020304" pitchFamily="18" charset="0"/>
              </a:rPr>
              <a:t>Grown Food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Intensive farming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Organic farming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GM Crops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Reared Food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Factory-farmed animals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Free-range animals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Caught Food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Fishing methods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Sustainable fishing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Food Waste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Why people waste food at home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Why producers and retailers waste food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How we can reduce food waste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Packaging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Preservation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Environmental issues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Environmental impact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Food Miles and Carbon Footprint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Food miles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Buying local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Carbon footprint measures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Environmental impact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Global Food Production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Production impacting climate change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Climate change impacting global production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Flooding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Drought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Food security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Fairtrade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Primary Food Processing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Fruit and Vegetables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Flour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Milk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Secondary Food Processing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Flour turned into pasta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Fruit turned into jam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Milk turned into cheese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Fortification and Modification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Fortification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Additives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D35EBE1-B623-E69D-8AF6-165AB2AE8E07}"/>
              </a:ext>
            </a:extLst>
          </p:cNvPr>
          <p:cNvSpPr txBox="1"/>
          <p:nvPr/>
        </p:nvSpPr>
        <p:spPr>
          <a:xfrm>
            <a:off x="426028" y="102441"/>
            <a:ext cx="3429000" cy="6805517"/>
          </a:xfrm>
          <a:prstGeom prst="rect">
            <a:avLst/>
          </a:prstGeom>
          <a:noFill/>
        </p:spPr>
        <p:txBody>
          <a:bodyPr wrap="square">
            <a:spAutoFit/>
          </a:bodyPr>
          <a:lstStyle/>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Cultural, Moral and Religious Choice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Christianity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Islam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Hinduism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Judaism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Sikhism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Buddhism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Rastafarianism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Animal welfare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Working conditions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Environmental impact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Eating naturally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Allergies and intolerances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Food Labelling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Legally required information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Added information non-compulsory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Marketing influences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Special offers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Celebrity endorsement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Health claims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Ethical values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British and International Cuisines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British food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Japanese food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Spanish food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You can research others too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Sensory testing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Preference tests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Discriminations tests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Grading tests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How to make it fair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8D392AF-8CD5-59E0-7550-E757F2FD94F2}"/>
              </a:ext>
            </a:extLst>
          </p:cNvPr>
          <p:cNvSpPr txBox="1"/>
          <p:nvPr/>
        </p:nvSpPr>
        <p:spPr>
          <a:xfrm>
            <a:off x="259774" y="7253649"/>
            <a:ext cx="2876550"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b="1" u="sng" dirty="0"/>
              <a:t>Websites that will aid your revision:</a:t>
            </a:r>
          </a:p>
          <a:p>
            <a:pPr marL="171450" indent="-171450">
              <a:buFont typeface="Arial" panose="020B0604020202020204" pitchFamily="34" charset="0"/>
              <a:buChar char="•"/>
            </a:pPr>
            <a:r>
              <a:rPr lang="en-GB" sz="1200" dirty="0"/>
              <a:t>Seneca Learning: https://app.senecalearning.com/dashboard/courses/add?Price=Free </a:t>
            </a:r>
          </a:p>
          <a:p>
            <a:pPr marL="171450" indent="-171450">
              <a:buFont typeface="Arial" panose="020B0604020202020204" pitchFamily="34" charset="0"/>
              <a:buChar char="•"/>
            </a:pPr>
            <a:r>
              <a:rPr lang="en-GB" sz="1200" b="1" dirty="0"/>
              <a:t>Seneca </a:t>
            </a:r>
            <a:r>
              <a:rPr lang="en-GB" sz="1200" dirty="0"/>
              <a:t>app.senecalearning.com</a:t>
            </a:r>
          </a:p>
          <a:p>
            <a:pPr marL="171450" indent="-171450">
              <a:buFont typeface="Arial" panose="020B0604020202020204" pitchFamily="34" charset="0"/>
              <a:buChar char="•"/>
            </a:pPr>
            <a:r>
              <a:rPr lang="en-GB" sz="1200" b="1" u="sng" dirty="0"/>
              <a:t>Food a Fact of life: </a:t>
            </a:r>
            <a:endParaRPr lang="en-GB" sz="1200" dirty="0"/>
          </a:p>
          <a:p>
            <a:r>
              <a:rPr lang="en-GB" sz="1200" dirty="0"/>
              <a:t>https://www.foodafactoflife.org.uk/14-16-years/ </a:t>
            </a:r>
          </a:p>
          <a:p>
            <a:pPr marL="171450" indent="-171450">
              <a:buFont typeface="Arial" panose="020B0604020202020204" pitchFamily="34" charset="0"/>
              <a:buChar char="•"/>
            </a:pPr>
            <a:r>
              <a:rPr lang="en-GB" sz="1200" b="1" u="sng" dirty="0"/>
              <a:t>BBC Bitesize: </a:t>
            </a:r>
            <a:r>
              <a:rPr lang="en-GB" sz="1200" dirty="0"/>
              <a:t>https://www.bbc.co.uk/bitesize/subjects/zdn9jhv </a:t>
            </a:r>
          </a:p>
        </p:txBody>
      </p:sp>
    </p:spTree>
    <p:extLst>
      <p:ext uri="{BB962C8B-B14F-4D97-AF65-F5344CB8AC3E}">
        <p14:creationId xmlns:p14="http://schemas.microsoft.com/office/powerpoint/2010/main" val="169237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508C6D-9D40-EBEE-18A0-1EF6279587EE}"/>
              </a:ext>
            </a:extLst>
          </p:cNvPr>
          <p:cNvSpPr txBox="1"/>
          <p:nvPr/>
        </p:nvSpPr>
        <p:spPr>
          <a:xfrm>
            <a:off x="495299" y="280701"/>
            <a:ext cx="5586845" cy="50167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0" fontAlgn="base"/>
            <a:r>
              <a:rPr lang="en-GB" sz="1600" b="1" u="sng" dirty="0">
                <a:solidFill>
                  <a:srgbClr val="000000"/>
                </a:solidFill>
                <a:latin typeface="Aptos" panose="020B0004020202020204" pitchFamily="34" charset="0"/>
              </a:rPr>
              <a:t>November PPE- </a:t>
            </a:r>
            <a:r>
              <a:rPr lang="en-GB" sz="1600" b="1" i="0" u="sng" dirty="0">
                <a:solidFill>
                  <a:srgbClr val="000000"/>
                </a:solidFill>
                <a:effectLst/>
                <a:latin typeface="Aptos" panose="020B0004020202020204" pitchFamily="34" charset="0"/>
              </a:rPr>
              <a:t>GCSE RS </a:t>
            </a:r>
          </a:p>
          <a:p>
            <a:pPr algn="ctr" rtl="0" fontAlgn="base"/>
            <a:r>
              <a:rPr lang="en-GB" sz="1600" b="1" u="sng" dirty="0">
                <a:solidFill>
                  <a:srgbClr val="000000"/>
                </a:solidFill>
                <a:latin typeface="Aptos" panose="020B0004020202020204" pitchFamily="34" charset="0"/>
              </a:rPr>
              <a:t>Tuesday 12</a:t>
            </a:r>
            <a:r>
              <a:rPr lang="en-GB" sz="1600" b="1" u="sng" baseline="30000" dirty="0">
                <a:solidFill>
                  <a:srgbClr val="000000"/>
                </a:solidFill>
                <a:latin typeface="Aptos" panose="020B0004020202020204" pitchFamily="34" charset="0"/>
              </a:rPr>
              <a:t>th</a:t>
            </a:r>
            <a:r>
              <a:rPr lang="en-GB" sz="1600" b="1" u="sng" dirty="0">
                <a:solidFill>
                  <a:srgbClr val="000000"/>
                </a:solidFill>
                <a:latin typeface="Aptos" panose="020B0004020202020204" pitchFamily="34" charset="0"/>
              </a:rPr>
              <a:t> November 13.55pm</a:t>
            </a:r>
          </a:p>
          <a:p>
            <a:pPr algn="ctr" rtl="0" fontAlgn="base"/>
            <a:r>
              <a:rPr lang="en-GB" sz="1600" b="1" i="0" u="sng" dirty="0">
                <a:solidFill>
                  <a:srgbClr val="000000"/>
                </a:solidFill>
                <a:effectLst/>
                <a:latin typeface="Aptos" panose="020B0004020202020204" pitchFamily="34" charset="0"/>
              </a:rPr>
              <a:t>1 hour 45 minutes </a:t>
            </a:r>
          </a:p>
          <a:p>
            <a:pPr algn="ctr" rtl="0" fontAlgn="base"/>
            <a:r>
              <a:rPr lang="en-GB" sz="1600" b="0" i="0" dirty="0">
                <a:solidFill>
                  <a:srgbClr val="000000"/>
                </a:solidFill>
                <a:effectLst/>
                <a:latin typeface="Aptos" panose="020B0004020202020204" pitchFamily="34" charset="0"/>
              </a:rPr>
              <a:t>(AQA A exam board)</a:t>
            </a:r>
          </a:p>
          <a:p>
            <a:pPr algn="l" rtl="0" fontAlgn="base"/>
            <a:r>
              <a:rPr lang="en-GB" sz="1600" b="1" i="0" u="sng" dirty="0">
                <a:solidFill>
                  <a:srgbClr val="000000"/>
                </a:solidFill>
                <a:effectLst/>
                <a:latin typeface="Aptos" panose="020B0004020202020204" pitchFamily="34" charset="0"/>
              </a:rPr>
              <a:t>Paper 1:</a:t>
            </a:r>
          </a:p>
          <a:p>
            <a:pPr algn="l" rtl="0">
              <a:buFont typeface="Arial" panose="020B0604020202020204" pitchFamily="34" charset="0"/>
              <a:buChar char="•"/>
            </a:pPr>
            <a:r>
              <a:rPr lang="en-GB" sz="1600" b="0" i="0" dirty="0">
                <a:solidFill>
                  <a:srgbClr val="000000"/>
                </a:solidFill>
                <a:effectLst/>
                <a:latin typeface="Aptos" panose="020B0004020202020204" pitchFamily="34" charset="0"/>
              </a:rPr>
              <a:t>Christian beliefs</a:t>
            </a:r>
          </a:p>
          <a:p>
            <a:pPr algn="l" rtl="0">
              <a:buFont typeface="Arial" panose="020B0604020202020204" pitchFamily="34" charset="0"/>
              <a:buChar char="•"/>
            </a:pPr>
            <a:r>
              <a:rPr lang="en-GB" sz="1600" b="0" i="0" dirty="0">
                <a:solidFill>
                  <a:srgbClr val="000000"/>
                </a:solidFill>
                <a:effectLst/>
                <a:latin typeface="Aptos" panose="020B0004020202020204" pitchFamily="34" charset="0"/>
              </a:rPr>
              <a:t>Christian practices</a:t>
            </a:r>
          </a:p>
          <a:p>
            <a:pPr algn="l" rtl="0">
              <a:buFont typeface="Arial" panose="020B0604020202020204" pitchFamily="34" charset="0"/>
              <a:buChar char="•"/>
            </a:pPr>
            <a:r>
              <a:rPr lang="en-GB" sz="1600" b="0" i="0" dirty="0">
                <a:solidFill>
                  <a:srgbClr val="000000"/>
                </a:solidFill>
                <a:effectLst/>
                <a:latin typeface="Aptos" panose="020B0004020202020204" pitchFamily="34" charset="0"/>
              </a:rPr>
              <a:t>Islamic beliefs</a:t>
            </a:r>
          </a:p>
          <a:p>
            <a:pPr algn="l" rtl="0" fontAlgn="base">
              <a:buFont typeface="Arial" panose="020B0604020202020204" pitchFamily="34" charset="0"/>
              <a:buChar char="•"/>
            </a:pPr>
            <a:r>
              <a:rPr lang="en-GB" sz="1600" b="0" i="0" dirty="0">
                <a:solidFill>
                  <a:srgbClr val="000000"/>
                </a:solidFill>
                <a:effectLst/>
                <a:latin typeface="Aptos" panose="020B0004020202020204" pitchFamily="34" charset="0"/>
              </a:rPr>
              <a:t>Islamic practices</a:t>
            </a:r>
            <a:br>
              <a:rPr lang="en-GB" sz="1600" b="0" i="0" dirty="0">
                <a:solidFill>
                  <a:srgbClr val="000000"/>
                </a:solidFill>
                <a:effectLst/>
                <a:latin typeface="Aptos" panose="020B0004020202020204" pitchFamily="34" charset="0"/>
              </a:rPr>
            </a:br>
            <a:endParaRPr lang="en-GB" sz="1600" b="0" i="0" dirty="0">
              <a:solidFill>
                <a:srgbClr val="000000"/>
              </a:solidFill>
              <a:effectLst/>
              <a:latin typeface="Aptos" panose="020B0004020202020204" pitchFamily="34" charset="0"/>
            </a:endParaRPr>
          </a:p>
          <a:p>
            <a:pPr algn="l" rtl="0" fontAlgn="base"/>
            <a:r>
              <a:rPr lang="en-GB" sz="1600" b="1" i="0" u="sng" dirty="0">
                <a:solidFill>
                  <a:srgbClr val="000000"/>
                </a:solidFill>
                <a:effectLst/>
                <a:latin typeface="Aptos" panose="020B0004020202020204" pitchFamily="34" charset="0"/>
              </a:rPr>
              <a:t>Paper 2:</a:t>
            </a:r>
          </a:p>
          <a:p>
            <a:pPr algn="l" rtl="0" fontAlgn="base">
              <a:buFont typeface="Arial" panose="020B0604020202020204" pitchFamily="34" charset="0"/>
              <a:buChar char="•"/>
            </a:pPr>
            <a:r>
              <a:rPr lang="en-GB" sz="1600" b="0" i="0" dirty="0">
                <a:solidFill>
                  <a:srgbClr val="000000"/>
                </a:solidFill>
                <a:effectLst/>
                <a:latin typeface="Aptos" panose="020B0004020202020204" pitchFamily="34" charset="0"/>
              </a:rPr>
              <a:t>Theme A- Religion and Families</a:t>
            </a:r>
          </a:p>
          <a:p>
            <a:pPr algn="l" rtl="0">
              <a:buFont typeface="Arial" panose="020B0604020202020204" pitchFamily="34" charset="0"/>
              <a:buChar char="•"/>
            </a:pPr>
            <a:r>
              <a:rPr lang="en-GB" sz="1600" b="0" i="0" dirty="0">
                <a:solidFill>
                  <a:srgbClr val="000000"/>
                </a:solidFill>
                <a:effectLst/>
                <a:latin typeface="Aptos" panose="020B0004020202020204" pitchFamily="34" charset="0"/>
              </a:rPr>
              <a:t>Theme B- Religion and Life.</a:t>
            </a:r>
          </a:p>
          <a:p>
            <a:pPr algn="l" rtl="0">
              <a:buFont typeface="Arial" panose="020B0604020202020204" pitchFamily="34" charset="0"/>
              <a:buChar char="•"/>
            </a:pPr>
            <a:r>
              <a:rPr lang="en-GB" sz="1600" b="0" i="0" dirty="0">
                <a:solidFill>
                  <a:srgbClr val="000000"/>
                </a:solidFill>
                <a:effectLst/>
                <a:latin typeface="Aptos" panose="020B0004020202020204" pitchFamily="34" charset="0"/>
              </a:rPr>
              <a:t>Theme D- Religion, Peace and Conflict.</a:t>
            </a:r>
          </a:p>
          <a:p>
            <a:pPr algn="l" rtl="0" fontAlgn="base">
              <a:buFont typeface="Arial" panose="020B0604020202020204" pitchFamily="34" charset="0"/>
              <a:buChar char="•"/>
            </a:pPr>
            <a:r>
              <a:rPr lang="en-GB" sz="1600" b="0" i="0" dirty="0">
                <a:solidFill>
                  <a:srgbClr val="000000"/>
                </a:solidFill>
                <a:effectLst/>
                <a:latin typeface="Aptos" panose="020B0004020202020204" pitchFamily="34" charset="0"/>
              </a:rPr>
              <a:t>Theme E- Religion, Crime and Punishment</a:t>
            </a:r>
          </a:p>
          <a:p>
            <a:pPr algn="l" fontAlgn="base"/>
            <a:endParaRPr lang="en-GB" sz="1600" b="0" i="0" dirty="0">
              <a:solidFill>
                <a:srgbClr val="000000"/>
              </a:solidFill>
              <a:effectLst/>
              <a:latin typeface="Aptos" panose="020B0004020202020204" pitchFamily="34" charset="0"/>
            </a:endParaRPr>
          </a:p>
          <a:p>
            <a:pPr algn="l" fontAlgn="base"/>
            <a:r>
              <a:rPr lang="en-GB" sz="1600" b="1" i="0" u="sng" dirty="0">
                <a:solidFill>
                  <a:srgbClr val="000000"/>
                </a:solidFill>
                <a:effectLst/>
                <a:latin typeface="Aptos" panose="020B0004020202020204" pitchFamily="34" charset="0"/>
              </a:rPr>
              <a:t>Useful websites:</a:t>
            </a:r>
          </a:p>
          <a:p>
            <a:pPr marL="285750" indent="-285750" algn="l" fontAlgn="base">
              <a:buFont typeface="Arial" panose="020B0604020202020204" pitchFamily="34" charset="0"/>
              <a:buChar char="•"/>
            </a:pPr>
            <a:r>
              <a:rPr lang="en-GB" sz="1600" b="0" i="0" dirty="0">
                <a:solidFill>
                  <a:srgbClr val="000000"/>
                </a:solidFill>
                <a:effectLst/>
                <a:latin typeface="Aptos" panose="020B0004020202020204" pitchFamily="34" charset="0"/>
              </a:rPr>
              <a:t>BBC bitesize</a:t>
            </a:r>
          </a:p>
          <a:p>
            <a:pPr marL="285750" indent="-285750" algn="l" fontAlgn="base">
              <a:buFont typeface="Arial" panose="020B0604020202020204" pitchFamily="34" charset="0"/>
              <a:buChar char="•"/>
            </a:pPr>
            <a:r>
              <a:rPr lang="en-GB" sz="1600" b="0" i="0" dirty="0">
                <a:solidFill>
                  <a:srgbClr val="000000"/>
                </a:solidFill>
                <a:effectLst/>
                <a:latin typeface="Aptos" panose="020B0004020202020204" pitchFamily="34" charset="0"/>
              </a:rPr>
              <a:t>YouTube - Ben Wardle</a:t>
            </a:r>
          </a:p>
          <a:p>
            <a:pPr marL="285750" indent="-285750" algn="l" fontAlgn="base">
              <a:buFont typeface="Arial" panose="020B0604020202020204" pitchFamily="34" charset="0"/>
              <a:buChar char="•"/>
            </a:pPr>
            <a:r>
              <a:rPr lang="en-GB" sz="1600" b="0" i="0" dirty="0">
                <a:solidFill>
                  <a:srgbClr val="000000"/>
                </a:solidFill>
                <a:effectLst/>
                <a:latin typeface="Aptos" panose="020B0004020202020204" pitchFamily="34" charset="0"/>
              </a:rPr>
              <a:t>GCSE Pod</a:t>
            </a:r>
          </a:p>
        </p:txBody>
      </p:sp>
      <p:sp>
        <p:nvSpPr>
          <p:cNvPr id="7" name="TextBox 6">
            <a:extLst>
              <a:ext uri="{FF2B5EF4-FFF2-40B4-BE49-F238E27FC236}">
                <a16:creationId xmlns:a16="http://schemas.microsoft.com/office/drawing/2014/main" id="{49EFCBBD-FDA6-A55E-46A8-92E512984F48}"/>
              </a:ext>
            </a:extLst>
          </p:cNvPr>
          <p:cNvSpPr txBox="1"/>
          <p:nvPr/>
        </p:nvSpPr>
        <p:spPr>
          <a:xfrm>
            <a:off x="1013546" y="5818044"/>
            <a:ext cx="4830907"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0" fontAlgn="base"/>
            <a:r>
              <a:rPr lang="en-GB" sz="1800" b="1" u="sng" dirty="0">
                <a:solidFill>
                  <a:srgbClr val="000000"/>
                </a:solidFill>
                <a:latin typeface="Aptos" panose="020B0004020202020204" pitchFamily="34" charset="0"/>
              </a:rPr>
              <a:t>November PPE-Business Studies </a:t>
            </a:r>
          </a:p>
          <a:p>
            <a:pPr algn="ctr" rtl="0" fontAlgn="base"/>
            <a:r>
              <a:rPr lang="en-GB" sz="1800" b="1" u="sng" dirty="0">
                <a:solidFill>
                  <a:srgbClr val="000000"/>
                </a:solidFill>
                <a:latin typeface="Aptos" panose="020B0004020202020204" pitchFamily="34" charset="0"/>
              </a:rPr>
              <a:t>Thursday 7</a:t>
            </a:r>
            <a:r>
              <a:rPr lang="en-GB" sz="1800" b="1" u="sng" baseline="30000" dirty="0">
                <a:solidFill>
                  <a:srgbClr val="000000"/>
                </a:solidFill>
                <a:latin typeface="Aptos" panose="020B0004020202020204" pitchFamily="34" charset="0"/>
              </a:rPr>
              <a:t>th</a:t>
            </a:r>
            <a:r>
              <a:rPr lang="en-GB" sz="1800" b="1" u="sng" dirty="0">
                <a:solidFill>
                  <a:srgbClr val="000000"/>
                </a:solidFill>
                <a:latin typeface="Aptos" panose="020B0004020202020204" pitchFamily="34" charset="0"/>
              </a:rPr>
              <a:t> November 8.30am</a:t>
            </a:r>
          </a:p>
          <a:p>
            <a:pPr algn="ctr" rtl="0" fontAlgn="base"/>
            <a:r>
              <a:rPr lang="en-GB" b="1" u="sng" dirty="0">
                <a:solidFill>
                  <a:srgbClr val="000000"/>
                </a:solidFill>
                <a:latin typeface="Aptos" panose="020B0004020202020204" pitchFamily="34" charset="0"/>
              </a:rPr>
              <a:t>2 hours </a:t>
            </a:r>
            <a:r>
              <a:rPr lang="en-GB" sz="1800" b="1" u="sng" dirty="0">
                <a:solidFill>
                  <a:srgbClr val="000000"/>
                </a:solidFill>
                <a:latin typeface="Aptos" panose="020B0004020202020204" pitchFamily="34" charset="0"/>
              </a:rPr>
              <a:t> </a:t>
            </a:r>
          </a:p>
          <a:p>
            <a:pPr algn="l" fontAlgn="base"/>
            <a:r>
              <a:rPr lang="en-GB" sz="1800" b="1" i="0" u="sng" dirty="0">
                <a:solidFill>
                  <a:srgbClr val="000000"/>
                </a:solidFill>
                <a:effectLst/>
                <a:latin typeface="Aptos" panose="020B0004020202020204" pitchFamily="34" charset="0"/>
              </a:rPr>
              <a:t>Topics to revise:</a:t>
            </a:r>
          </a:p>
          <a:p>
            <a:pPr marL="285750" indent="-285750" algn="l" fontAlgn="base">
              <a:buFont typeface="Arial" panose="020B0604020202020204" pitchFamily="34" charset="0"/>
              <a:buChar char="•"/>
            </a:pPr>
            <a:r>
              <a:rPr lang="en-GB" sz="1800" b="0" i="0" dirty="0">
                <a:solidFill>
                  <a:srgbClr val="000000"/>
                </a:solidFill>
                <a:effectLst/>
                <a:latin typeface="Aptos" panose="020B0004020202020204" pitchFamily="34" charset="0"/>
              </a:rPr>
              <a:t>Marketing- all of topic</a:t>
            </a:r>
          </a:p>
          <a:p>
            <a:pPr marL="285750" indent="-285750" algn="l" fontAlgn="base">
              <a:buFont typeface="Arial" panose="020B0604020202020204" pitchFamily="34" charset="0"/>
              <a:buChar char="•"/>
            </a:pPr>
            <a:r>
              <a:rPr lang="en-GB" sz="1800" b="0" i="0" dirty="0">
                <a:solidFill>
                  <a:srgbClr val="000000"/>
                </a:solidFill>
                <a:effectLst/>
                <a:latin typeface="Aptos" panose="020B0004020202020204" pitchFamily="34" charset="0"/>
              </a:rPr>
              <a:t>Business Activity- all of topic</a:t>
            </a:r>
          </a:p>
          <a:p>
            <a:pPr marL="285750" indent="-285750" algn="l" fontAlgn="base">
              <a:buFont typeface="Arial" panose="020B0604020202020204" pitchFamily="34" charset="0"/>
              <a:buChar char="•"/>
            </a:pPr>
            <a:r>
              <a:rPr lang="en-GB" sz="1800" b="0" i="0" dirty="0">
                <a:solidFill>
                  <a:srgbClr val="000000"/>
                </a:solidFill>
                <a:effectLst/>
                <a:latin typeface="Aptos" panose="020B0004020202020204" pitchFamily="34" charset="0"/>
              </a:rPr>
              <a:t>Environmental Influences</a:t>
            </a:r>
          </a:p>
          <a:p>
            <a:pPr marL="285750" indent="-285750" algn="l" fontAlgn="base">
              <a:buFont typeface="Arial" panose="020B0604020202020204" pitchFamily="34" charset="0"/>
              <a:buChar char="•"/>
            </a:pPr>
            <a:r>
              <a:rPr lang="en-GB" sz="1800" b="0" i="0" dirty="0">
                <a:solidFill>
                  <a:srgbClr val="000000"/>
                </a:solidFill>
                <a:effectLst/>
                <a:latin typeface="Aptos" panose="020B0004020202020204" pitchFamily="34" charset="0"/>
              </a:rPr>
              <a:t>Human Resources (all that is covered so far)</a:t>
            </a:r>
          </a:p>
          <a:p>
            <a:pPr marL="285750" indent="-285750" algn="l" fontAlgn="base">
              <a:buFont typeface="Arial" panose="020B0604020202020204" pitchFamily="34" charset="0"/>
              <a:buChar char="•"/>
            </a:pPr>
            <a:r>
              <a:rPr lang="en-GB" sz="1800" b="0" i="0" dirty="0">
                <a:solidFill>
                  <a:srgbClr val="000000"/>
                </a:solidFill>
                <a:effectLst/>
                <a:latin typeface="Aptos" panose="020B0004020202020204" pitchFamily="34" charset="0"/>
              </a:rPr>
              <a:t>Economic Influences</a:t>
            </a:r>
          </a:p>
          <a:p>
            <a:pPr marL="285750" indent="-285750" algn="l" fontAlgn="base">
              <a:buFont typeface="Arial" panose="020B0604020202020204" pitchFamily="34" charset="0"/>
              <a:buChar char="•"/>
            </a:pPr>
            <a:r>
              <a:rPr lang="en-GB" sz="1800" b="0" i="0" dirty="0">
                <a:solidFill>
                  <a:srgbClr val="000000"/>
                </a:solidFill>
                <a:effectLst/>
                <a:latin typeface="Aptos" panose="020B0004020202020204" pitchFamily="34" charset="0"/>
              </a:rPr>
              <a:t>Financial: Gross Profit, Net Profit, Gross Profit Margin, Net Profit Margin, Cashflow Forecasts</a:t>
            </a:r>
          </a:p>
        </p:txBody>
      </p:sp>
    </p:spTree>
    <p:extLst>
      <p:ext uri="{BB962C8B-B14F-4D97-AF65-F5344CB8AC3E}">
        <p14:creationId xmlns:p14="http://schemas.microsoft.com/office/powerpoint/2010/main" val="213470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E53794-AFC1-03A4-574F-F8DD485BF6F2}"/>
              </a:ext>
            </a:extLst>
          </p:cNvPr>
          <p:cNvSpPr txBox="1"/>
          <p:nvPr/>
        </p:nvSpPr>
        <p:spPr>
          <a:xfrm>
            <a:off x="401781" y="374074"/>
            <a:ext cx="6137563" cy="10152779"/>
          </a:xfrm>
          <a:prstGeom prst="rect">
            <a:avLst/>
          </a:prstGeom>
          <a:noFill/>
        </p:spPr>
        <p:txBody>
          <a:bodyPr wrap="square">
            <a:spAutoFit/>
          </a:bodyPr>
          <a:lstStyle/>
          <a:p>
            <a:pPr marL="457200" algn="ctr">
              <a:tabLst>
                <a:tab pos="2865755" algn="ctr"/>
                <a:tab pos="5731510" algn="r"/>
              </a:tabLst>
            </a:pPr>
            <a:r>
              <a:rPr lang="en-GB" sz="1400" b="1" u="sng" dirty="0">
                <a:effectLst/>
                <a:latin typeface="Futura Md BT" panose="020B0802020204020204" pitchFamily="34" charset="0"/>
                <a:ea typeface="Calibri" panose="020F0502020204030204" pitchFamily="34" charset="0"/>
                <a:cs typeface="Times New Roman" panose="02020603050405020304" pitchFamily="18" charset="0"/>
              </a:rPr>
              <a:t>History Paper 1</a:t>
            </a:r>
          </a:p>
          <a:p>
            <a:pPr marL="457200" algn="ctr">
              <a:tabLst>
                <a:tab pos="2865755" algn="ctr"/>
                <a:tab pos="5731510" algn="r"/>
              </a:tabLst>
            </a:pPr>
            <a:r>
              <a:rPr lang="en-GB" sz="1400" b="1" u="sng" dirty="0">
                <a:latin typeface="Futura Md BT" panose="020B0802020204020204" pitchFamily="34" charset="0"/>
                <a:ea typeface="Calibri" panose="020F0502020204030204" pitchFamily="34" charset="0"/>
                <a:cs typeface="Times New Roman" panose="02020603050405020304" pitchFamily="18" charset="0"/>
              </a:rPr>
              <a:t>Tuesday 5</a:t>
            </a:r>
            <a:r>
              <a:rPr lang="en-GB" sz="1400" b="1" u="sng" baseline="30000" dirty="0">
                <a:latin typeface="Futura Md BT" panose="020B0802020204020204" pitchFamily="34" charset="0"/>
                <a:ea typeface="Calibri" panose="020F0502020204030204" pitchFamily="34" charset="0"/>
                <a:cs typeface="Times New Roman" panose="02020603050405020304" pitchFamily="18" charset="0"/>
              </a:rPr>
              <a:t>th</a:t>
            </a:r>
            <a:r>
              <a:rPr lang="en-GB" sz="1400" b="1" u="sng" dirty="0">
                <a:latin typeface="Futura Md BT" panose="020B0802020204020204" pitchFamily="34" charset="0"/>
                <a:ea typeface="Calibri" panose="020F0502020204030204" pitchFamily="34" charset="0"/>
                <a:cs typeface="Times New Roman" panose="02020603050405020304" pitchFamily="18" charset="0"/>
              </a:rPr>
              <a:t> November 13.55pm</a:t>
            </a:r>
            <a:endParaRPr lang="en-GB" sz="1400" b="1" u="sng" dirty="0">
              <a:effectLst/>
              <a:latin typeface="Futura Md BT" panose="020B0802020204020204" pitchFamily="34" charset="0"/>
              <a:ea typeface="Calibri" panose="020F0502020204030204" pitchFamily="34" charset="0"/>
              <a:cs typeface="Times New Roman" panose="02020603050405020304" pitchFamily="18" charset="0"/>
            </a:endParaRPr>
          </a:p>
          <a:p>
            <a:pPr marL="742950" indent="-285750" algn="ctr">
              <a:buFontTx/>
              <a:buChar char="-"/>
              <a:tabLst>
                <a:tab pos="2865755" algn="ctr"/>
                <a:tab pos="5731510" algn="r"/>
              </a:tabLst>
            </a:pPr>
            <a:r>
              <a:rPr lang="en-GB" sz="1400" b="1" u="sng" dirty="0">
                <a:effectLst/>
                <a:latin typeface="Futura Md BT" panose="020B0802020204020204" pitchFamily="34" charset="0"/>
                <a:ea typeface="Calibri" panose="020F0502020204030204" pitchFamily="34" charset="0"/>
                <a:cs typeface="Times New Roman" panose="02020603050405020304" pitchFamily="18" charset="0"/>
              </a:rPr>
              <a:t>2 hours</a:t>
            </a:r>
            <a:endParaRPr lang="en-GB" sz="1400" u="sng" dirty="0">
              <a:latin typeface="Calibri" panose="020F0502020204030204" pitchFamily="34" charset="0"/>
              <a:ea typeface="Calibri" panose="020F0502020204030204" pitchFamily="34" charset="0"/>
              <a:cs typeface="Times New Roman" panose="02020603050405020304" pitchFamily="18" charset="0"/>
            </a:endParaRPr>
          </a:p>
          <a:p>
            <a:pPr marL="457200">
              <a:tabLst>
                <a:tab pos="2865755" algn="ctr"/>
                <a:tab pos="5731510" algn="r"/>
              </a:tabLst>
            </a:pPr>
            <a:r>
              <a:rPr lang="en-GB" sz="1200" b="1" u="sng" dirty="0">
                <a:effectLst/>
                <a:latin typeface="Futura Md BT" panose="020B0802020204020204" pitchFamily="34" charset="0"/>
                <a:ea typeface="Calibri" panose="020F0502020204030204" pitchFamily="34" charset="0"/>
                <a:cs typeface="Times New Roman" panose="02020603050405020304" pitchFamily="18" charset="0"/>
              </a:rPr>
              <a:t>Content</a:t>
            </a:r>
            <a:r>
              <a:rPr lang="en-GB" sz="1400" b="1" u="sng" dirty="0">
                <a:effectLst/>
                <a:latin typeface="Futura Md BT" panose="020B0802020204020204" pitchFamily="34" charset="0"/>
                <a:ea typeface="Calibri" panose="020F0502020204030204" pitchFamily="34" charset="0"/>
                <a:cs typeface="Times New Roman" panose="02020603050405020304" pitchFamily="18" charset="0"/>
              </a:rPr>
              <a:t> </a:t>
            </a:r>
            <a:r>
              <a:rPr lang="en-GB" sz="1400" b="1" u="none" strike="noStrike" dirty="0">
                <a:effectLst/>
                <a:latin typeface="Futura Md BT" panose="020B0802020204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tabLst>
                <a:tab pos="2865755" algn="ctr"/>
                <a:tab pos="5731510" algn="r"/>
              </a:tabLst>
            </a:pPr>
            <a:r>
              <a:rPr lang="en-GB" sz="1100" b="1" dirty="0">
                <a:effectLst/>
                <a:latin typeface="Futura (Light)" panose="020B7200000000000000" pitchFamily="34" charset="0"/>
                <a:ea typeface="Calibri" panose="020F0502020204030204" pitchFamily="34" charset="0"/>
                <a:cs typeface="Times New Roman" panose="02020603050405020304" pitchFamily="18" charset="0"/>
              </a:rPr>
              <a:t>You will have a full paper 1 with:</a:t>
            </a:r>
            <a:endParaRPr lang="en-GB" sz="1100" b="1" dirty="0">
              <a:latin typeface="Futura (Light)" panose="020B7200000000000000"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effectLst/>
                <a:latin typeface="Comic Sans MS" panose="030F0702030302020204" pitchFamily="66" charset="0"/>
                <a:ea typeface="Times New Roman" panose="02020603050405020304" pitchFamily="18" charset="0"/>
                <a:cs typeface="Times New Roman" panose="02020603050405020304" pitchFamily="18" charset="0"/>
              </a:rPr>
              <a:t>Germany 1890-1945: Dictatorship and democracy by OXFORD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100" b="1" u="sng" dirty="0">
                <a:effectLst/>
                <a:latin typeface="Comic Sans MS" panose="030F0702030302020204" pitchFamily="66" charset="0"/>
                <a:ea typeface="Calibri" panose="020F0502020204030204" pitchFamily="34" charset="0"/>
                <a:cs typeface="Times New Roman" panose="02020603050405020304" pitchFamily="18" charset="0"/>
              </a:rPr>
              <a:t>6 questions:</a:t>
            </a:r>
          </a:p>
          <a:p>
            <a:pPr marL="285750" indent="-285750">
              <a:spcAft>
                <a:spcPts val="800"/>
              </a:spcAft>
              <a:buFont typeface="Arial" panose="020B0604020202020204" pitchFamily="34" charset="0"/>
              <a:buChar char="•"/>
            </a:pPr>
            <a:r>
              <a:rPr lang="en-GB" sz="1100" dirty="0">
                <a:latin typeface="Comic Sans MS" panose="030F0702030302020204" pitchFamily="66" charset="0"/>
                <a:ea typeface="Calibri" panose="020F0502020204030204" pitchFamily="34" charset="0"/>
                <a:cs typeface="Times New Roman" panose="02020603050405020304" pitchFamily="18" charset="0"/>
              </a:rPr>
              <a:t>Questions 1-3 are Interpretation questions</a:t>
            </a:r>
          </a:p>
          <a:p>
            <a:pPr marL="285750" indent="-285750">
              <a:spcAft>
                <a:spcPts val="800"/>
              </a:spcAft>
              <a:buFont typeface="Arial" panose="020B0604020202020204" pitchFamily="34" charset="0"/>
              <a:buChar char="•"/>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Question 4 – Describe two things question</a:t>
            </a:r>
          </a:p>
          <a:p>
            <a:pPr marL="285750" indent="-285750">
              <a:spcAft>
                <a:spcPts val="800"/>
              </a:spcAft>
              <a:buFont typeface="Arial" panose="020B0604020202020204" pitchFamily="34" charset="0"/>
              <a:buChar char="•"/>
            </a:pPr>
            <a:r>
              <a:rPr lang="en-GB" sz="1100" dirty="0">
                <a:latin typeface="Comic Sans MS" panose="030F0702030302020204" pitchFamily="66" charset="0"/>
                <a:ea typeface="Calibri" panose="020F0502020204030204" pitchFamily="34" charset="0"/>
                <a:cs typeface="Times New Roman" panose="02020603050405020304" pitchFamily="18" charset="0"/>
              </a:rPr>
              <a:t>Question 5 In what ways  explanation about the effect of something question</a:t>
            </a:r>
          </a:p>
          <a:p>
            <a:pPr marL="285750" indent="-285750">
              <a:spcAft>
                <a:spcPts val="800"/>
              </a:spcAft>
              <a:buFont typeface="Arial" panose="020B0604020202020204" pitchFamily="34" charset="0"/>
              <a:buChar char="•"/>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Question 6 Bullet point mini essay question</a:t>
            </a:r>
          </a:p>
          <a:p>
            <a:pPr>
              <a:spcAft>
                <a:spcPts val="80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Topics to revise:</a:t>
            </a:r>
          </a:p>
          <a:p>
            <a:pPr marL="285750" indent="-285750">
              <a:buFont typeface="Arial" panose="020B0604020202020204" pitchFamily="34" charset="0"/>
              <a:buChar char="•"/>
            </a:pPr>
            <a:r>
              <a:rPr lang="en-GB" sz="1100" dirty="0"/>
              <a:t>Nazis and young people</a:t>
            </a:r>
          </a:p>
          <a:p>
            <a:pPr marL="285750" indent="-285750">
              <a:buFont typeface="Arial" panose="020B0604020202020204" pitchFamily="34" charset="0"/>
              <a:buChar char="•"/>
            </a:pPr>
            <a:r>
              <a:rPr lang="en-GB" sz="1100" dirty="0"/>
              <a:t>Impact of the Great Depression after the Wall Street Crash on Germany</a:t>
            </a:r>
          </a:p>
          <a:p>
            <a:pPr marL="285750" indent="-285750">
              <a:buFont typeface="Arial" panose="020B0604020202020204" pitchFamily="34" charset="0"/>
              <a:buChar char="•"/>
            </a:pPr>
            <a:r>
              <a:rPr lang="en-GB" sz="1100" dirty="0"/>
              <a:t>Weimar Germany Culture </a:t>
            </a:r>
          </a:p>
          <a:p>
            <a:pPr marL="285750" indent="-285750">
              <a:buFont typeface="Arial" panose="020B0604020202020204" pitchFamily="34" charset="0"/>
              <a:buChar char="•"/>
            </a:pPr>
            <a:r>
              <a:rPr lang="en-GB" sz="1100" dirty="0"/>
              <a:t>1919-1923 – political problems and economic problems</a:t>
            </a:r>
          </a:p>
          <a:p>
            <a:endParaRPr lang="en-GB" sz="1100" dirty="0"/>
          </a:p>
          <a:p>
            <a:pPr>
              <a:spcAft>
                <a:spcPts val="800"/>
              </a:spcAft>
            </a:pPr>
            <a:r>
              <a:rPr lang="en-GB" sz="1100" dirty="0">
                <a:latin typeface="Comic Sans MS" panose="030F0702030302020204" pitchFamily="66" charset="0"/>
                <a:ea typeface="Calibri" panose="020F0502020204030204" pitchFamily="34" charset="0"/>
                <a:cs typeface="Times New Roman" panose="02020603050405020304" pitchFamily="18" charset="0"/>
              </a:rPr>
              <a:t>Resources to help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https://www.bbc.co.uk/bitesize/topics/zskcg82</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omic Sans MS" panose="030F0702030302020204" pitchFamily="66" charset="0"/>
                <a:ea typeface="Calibri" panose="020F0502020204030204" pitchFamily="34" charset="0"/>
                <a:cs typeface="Times New Roman" panose="02020603050405020304" pitchFamily="18" charset="0"/>
              </a:rPr>
              <a:t>     GCSE Bitesize – topic areas, revision material , tests and good advice on the exam questions – essential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1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3"/>
              </a:rPr>
              <a:t>https://www.youtube.com/watch?v=YdCiwGg9MyI&amp;list=PLeJXSG2T57m00QbzFbothCp3iYJtrerdu</a:t>
            </a:r>
            <a:r>
              <a:rPr lang="en-GB" sz="1100" dirty="0">
                <a:effectLst/>
                <a:latin typeface="Comic Sans MS" panose="030F0702030302020204" pitchFamily="66" charset="0"/>
                <a:ea typeface="Calibri" panose="020F0502020204030204" pitchFamily="34" charset="0"/>
                <a:cs typeface="Times New Roman" panose="02020603050405020304" pitchFamily="18" charset="0"/>
              </a:rPr>
              <a:t>  Comprehensive YouTube revision lecture on each topic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1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https://www.tutor2u.net/history/collections/aqa-gcse-germany-1890-1945-democracy-and-dictatorship</a:t>
            </a:r>
            <a:r>
              <a:rPr lang="en-GB" sz="1100" dirty="0">
                <a:effectLst/>
                <a:latin typeface="Comic Sans MS" panose="030F0702030302020204" pitchFamily="66" charset="0"/>
                <a:ea typeface="Calibri" panose="020F0502020204030204" pitchFamily="34" charset="0"/>
                <a:cs typeface="Times New Roman" panose="02020603050405020304" pitchFamily="18" charset="0"/>
              </a:rPr>
              <a:t> good links with brief overviews of specific events and detail – very useful if you use it with the revision schedule which you have RAG rated.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1100" dirty="0">
                <a:latin typeface="Franklin Gothic Heavy" panose="020B0903020102020204" pitchFamily="34" charset="0"/>
                <a:ea typeface="Calibri" panose="020F0502020204030204" pitchFamily="34" charset="0"/>
                <a:cs typeface="Times New Roman" panose="02020603050405020304" pitchFamily="18" charset="0"/>
              </a:rPr>
              <a:t>Part two of Paper 1 - Conflict and tension The first World War 194-1918 – </a:t>
            </a:r>
          </a:p>
          <a:p>
            <a:pPr marL="457200">
              <a:tabLst>
                <a:tab pos="2865755" algn="ctr"/>
                <a:tab pos="5731510" algn="r"/>
              </a:tabLst>
            </a:pPr>
            <a:r>
              <a:rPr lang="en-GB" sz="1100" u="sng" dirty="0">
                <a:latin typeface="Franklin Gothic Heavy" panose="020B0903020102020204" pitchFamily="34" charset="0"/>
                <a:ea typeface="Calibri" panose="020F0502020204030204" pitchFamily="34" charset="0"/>
                <a:cs typeface="Times New Roman" panose="02020603050405020304" pitchFamily="18" charset="0"/>
              </a:rPr>
              <a:t>4 questions:</a:t>
            </a:r>
          </a:p>
          <a:p>
            <a:pPr marL="628650" indent="-171450">
              <a:buFont typeface="Arial" panose="020B0604020202020204" pitchFamily="34" charset="0"/>
              <a:buChar char="•"/>
              <a:tabLst>
                <a:tab pos="2865755" algn="ctr"/>
                <a:tab pos="5731510" algn="r"/>
              </a:tabLst>
            </a:pPr>
            <a:r>
              <a:rPr lang="en-GB" sz="1100" b="1" dirty="0">
                <a:effectLst/>
                <a:latin typeface="Futura (Light)" panose="020B7200000000000000" pitchFamily="34" charset="0"/>
                <a:ea typeface="Calibri" panose="020F0502020204030204" pitchFamily="34" charset="0"/>
                <a:cs typeface="Times New Roman" panose="02020603050405020304" pitchFamily="18" charset="0"/>
              </a:rPr>
              <a:t> </a:t>
            </a:r>
            <a:r>
              <a:rPr lang="en-GB" sz="1100" dirty="0">
                <a:effectLst/>
                <a:ea typeface="Calibri" panose="020F0502020204030204" pitchFamily="34" charset="0"/>
                <a:cs typeface="Times New Roman" panose="02020603050405020304" pitchFamily="18" charset="0"/>
              </a:rPr>
              <a:t>Question 1 - How do you know source question</a:t>
            </a:r>
          </a:p>
          <a:p>
            <a:pPr marL="628650" indent="-171450">
              <a:buFont typeface="Arial" panose="020B0604020202020204" pitchFamily="34" charset="0"/>
              <a:buChar char="•"/>
              <a:tabLst>
                <a:tab pos="2865755" algn="ctr"/>
                <a:tab pos="5731510" algn="r"/>
              </a:tabLst>
            </a:pPr>
            <a:r>
              <a:rPr lang="en-GB" sz="1100" dirty="0">
                <a:effectLst/>
                <a:ea typeface="Calibri" panose="020F0502020204030204" pitchFamily="34" charset="0"/>
                <a:cs typeface="Times New Roman" panose="02020603050405020304" pitchFamily="18" charset="0"/>
              </a:rPr>
              <a:t>Question 2 - How useful are two sources to an historian question</a:t>
            </a:r>
          </a:p>
          <a:p>
            <a:pPr marL="628650" indent="-171450">
              <a:buFont typeface="Arial" panose="020B0604020202020204" pitchFamily="34" charset="0"/>
              <a:buChar char="•"/>
              <a:tabLst>
                <a:tab pos="2865755" algn="ctr"/>
                <a:tab pos="5731510" algn="r"/>
              </a:tabLst>
            </a:pPr>
            <a:r>
              <a:rPr lang="en-GB" sz="1100" dirty="0">
                <a:ea typeface="Calibri" panose="020F0502020204030204" pitchFamily="34" charset="0"/>
                <a:cs typeface="Times New Roman" panose="02020603050405020304" pitchFamily="18" charset="0"/>
              </a:rPr>
              <a:t>Question 3 Write an account question</a:t>
            </a:r>
          </a:p>
          <a:p>
            <a:pPr marL="628650" indent="-171450">
              <a:buFont typeface="Arial" panose="020B0604020202020204" pitchFamily="34" charset="0"/>
              <a:buChar char="•"/>
              <a:tabLst>
                <a:tab pos="2865755" algn="ctr"/>
                <a:tab pos="5731510" algn="r"/>
              </a:tabLst>
            </a:pPr>
            <a:r>
              <a:rPr lang="en-GB" sz="1100" dirty="0">
                <a:effectLst/>
                <a:ea typeface="Calibri" panose="020F0502020204030204" pitchFamily="34" charset="0"/>
                <a:cs typeface="Times New Roman" panose="02020603050405020304" pitchFamily="18" charset="0"/>
              </a:rPr>
              <a:t>Question 4 - Test the Statement essay question with </a:t>
            </a:r>
            <a:r>
              <a:rPr lang="en-GB" sz="1100" dirty="0" err="1">
                <a:effectLst/>
                <a:ea typeface="Calibri" panose="020F0502020204030204" pitchFamily="34" charset="0"/>
                <a:cs typeface="Times New Roman" panose="02020603050405020304" pitchFamily="18" charset="0"/>
              </a:rPr>
              <a:t>SPaG</a:t>
            </a:r>
            <a:endParaRPr lang="en-GB" sz="1100" dirty="0">
              <a:effectLst/>
              <a:ea typeface="Calibri" panose="020F0502020204030204" pitchFamily="34" charset="0"/>
              <a:cs typeface="Times New Roman" panose="02020603050405020304" pitchFamily="18" charset="0"/>
            </a:endParaRPr>
          </a:p>
          <a:p>
            <a:pPr marL="457200">
              <a:tabLst>
                <a:tab pos="2865755" algn="ctr"/>
                <a:tab pos="5731510" algn="r"/>
              </a:tabLst>
            </a:pPr>
            <a:r>
              <a:rPr lang="en-GB" sz="1100" b="1" dirty="0">
                <a:ea typeface="Calibri" panose="020F0502020204030204" pitchFamily="34" charset="0"/>
                <a:cs typeface="Times New Roman" panose="02020603050405020304" pitchFamily="18" charset="0"/>
              </a:rPr>
              <a:t>Topics to revise:</a:t>
            </a:r>
          </a:p>
          <a:p>
            <a:pPr marL="285750" indent="-285750">
              <a:buFont typeface="Arial" panose="020B0604020202020204" pitchFamily="34" charset="0"/>
              <a:buChar char="•"/>
            </a:pPr>
            <a:r>
              <a:rPr lang="en-GB" sz="1100" dirty="0"/>
              <a:t>Alliance system before the war</a:t>
            </a:r>
          </a:p>
          <a:p>
            <a:pPr marL="285750" indent="-285750">
              <a:buFont typeface="Arial" panose="020B0604020202020204" pitchFamily="34" charset="0"/>
              <a:buChar char="•"/>
            </a:pPr>
            <a:r>
              <a:rPr lang="en-GB" sz="1100" dirty="0"/>
              <a:t>End of the war – Ludendorff Offensive 1918</a:t>
            </a:r>
          </a:p>
          <a:p>
            <a:pPr marL="285750" indent="-285750">
              <a:buFont typeface="Arial" panose="020B0604020202020204" pitchFamily="34" charset="0"/>
              <a:buChar char="•"/>
            </a:pPr>
            <a:r>
              <a:rPr lang="en-GB" sz="1100" dirty="0"/>
              <a:t>War at sea</a:t>
            </a:r>
          </a:p>
          <a:p>
            <a:pPr marL="285750" indent="-285750">
              <a:buFont typeface="Arial" panose="020B0604020202020204" pitchFamily="34" charset="0"/>
              <a:buChar char="•"/>
            </a:pPr>
            <a:r>
              <a:rPr lang="en-GB" sz="1100" dirty="0"/>
              <a:t>Reasons for stalemate on the Western Front</a:t>
            </a:r>
          </a:p>
          <a:p>
            <a:pPr marL="457200">
              <a:tabLst>
                <a:tab pos="2865755" algn="ctr"/>
                <a:tab pos="5731510" algn="r"/>
              </a:tabLst>
            </a:pPr>
            <a:r>
              <a:rPr lang="en-GB" sz="1100" b="1" dirty="0">
                <a:ea typeface="Calibri" panose="020F0502020204030204" pitchFamily="34" charset="0"/>
                <a:cs typeface="Times New Roman" panose="02020603050405020304" pitchFamily="18" charset="0"/>
              </a:rPr>
              <a:t>Resources to help</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1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5"/>
              </a:rPr>
              <a:t>https://www.youtube.com/playlist?list=PLr2pnWJ1bgiNVTdZMKd7a8N-46deV_n1S</a:t>
            </a: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 comprehensive playlist that has been put together with various video resources . Definitely worth it to look at specific topics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1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6"/>
              </a:rPr>
              <a:t>https://www.youtube.com/@quickhistoryrevision8733/playlists</a:t>
            </a:r>
            <a:r>
              <a:rPr lang="en-GB" sz="1100" dirty="0">
                <a:effectLst/>
                <a:latin typeface="Comic Sans MS" panose="030F0702030302020204" pitchFamily="66" charset="0"/>
                <a:ea typeface="Calibri" panose="020F0502020204030204" pitchFamily="34" charset="0"/>
                <a:cs typeface="Times New Roman" panose="02020603050405020304" pitchFamily="18" charset="0"/>
              </a:rPr>
              <a:t>  not just good for WW1 but also Germany and Health and the people – also contains exam technique guidance.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1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7"/>
              </a:rPr>
              <a:t>https://files.schudio.com/mayfield-school/files/QuarrantinePacks/History/Sp1/Yr_10_WWI_support_information.pdf</a:t>
            </a:r>
            <a:r>
              <a:rPr lang="en-GB" sz="1100" dirty="0">
                <a:effectLst/>
                <a:latin typeface="Comic Sans MS" panose="030F0702030302020204" pitchFamily="66" charset="0"/>
                <a:ea typeface="Calibri" panose="020F0502020204030204" pitchFamily="34" charset="0"/>
                <a:cs typeface="Times New Roman" panose="02020603050405020304" pitchFamily="18" charset="0"/>
              </a:rPr>
              <a:t> have our own revision pack but this one is good also – it has links for certain areas to revision videos and other help.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tabLst>
                <a:tab pos="2865755" algn="ctr"/>
                <a:tab pos="5731510" algn="r"/>
              </a:tabLst>
            </a:pPr>
            <a:endParaRPr lang="en-GB" sz="1100" dirty="0">
              <a:effectLst/>
              <a:latin typeface="Futura Md BT" panose="020B0802020204020204" pitchFamily="34" charset="0"/>
              <a:ea typeface="Calibri" panose="020F0502020204030204" pitchFamily="34" charset="0"/>
              <a:cs typeface="Times New Roman" panose="02020603050405020304" pitchFamily="18" charset="0"/>
            </a:endParaRPr>
          </a:p>
          <a:p>
            <a:pPr marL="457200">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lvl="0">
              <a:tabLst>
                <a:tab pos="2865755" algn="ctr"/>
                <a:tab pos="5731510" algn="r"/>
                <a:tab pos="457200" algn="l"/>
                <a:tab pos="2865755" algn="ctr"/>
                <a:tab pos="5731510" algn="r"/>
              </a:tabLs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25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E53794-AFC1-03A4-574F-F8DD485BF6F2}"/>
              </a:ext>
            </a:extLst>
          </p:cNvPr>
          <p:cNvSpPr txBox="1"/>
          <p:nvPr/>
        </p:nvSpPr>
        <p:spPr>
          <a:xfrm>
            <a:off x="360218" y="152401"/>
            <a:ext cx="6137563" cy="9880910"/>
          </a:xfrm>
          <a:prstGeom prst="rect">
            <a:avLst/>
          </a:prstGeom>
          <a:noFill/>
        </p:spPr>
        <p:txBody>
          <a:bodyPr wrap="square">
            <a:spAutoFit/>
          </a:bodyPr>
          <a:lstStyle/>
          <a:p>
            <a:pPr marL="457200" algn="ctr">
              <a:tabLst>
                <a:tab pos="2865755" algn="ctr"/>
                <a:tab pos="5731510" algn="r"/>
              </a:tabLst>
            </a:pPr>
            <a:r>
              <a:rPr lang="en-GB" sz="1400" b="1" u="sng" dirty="0">
                <a:effectLst/>
                <a:latin typeface="Futura Md BT" panose="020B0802020204020204" pitchFamily="34" charset="0"/>
                <a:ea typeface="Calibri" panose="020F0502020204030204" pitchFamily="34" charset="0"/>
                <a:cs typeface="Times New Roman" panose="02020603050405020304" pitchFamily="18" charset="0"/>
              </a:rPr>
              <a:t>History Paper 2</a:t>
            </a:r>
          </a:p>
          <a:p>
            <a:pPr marL="457200" algn="ctr">
              <a:tabLst>
                <a:tab pos="2865755" algn="ctr"/>
                <a:tab pos="5731510" algn="r"/>
              </a:tabLst>
            </a:pPr>
            <a:endParaRPr lang="en-GB" sz="1400" b="1" u="sng" dirty="0">
              <a:effectLst/>
              <a:latin typeface="Futura Md BT" panose="020B0802020204020204" pitchFamily="34" charset="0"/>
              <a:ea typeface="Calibri" panose="020F0502020204030204" pitchFamily="34" charset="0"/>
              <a:cs typeface="Times New Roman" panose="02020603050405020304" pitchFamily="18" charset="0"/>
            </a:endParaRPr>
          </a:p>
          <a:p>
            <a:pPr marL="457200" algn="ctr">
              <a:tabLst>
                <a:tab pos="2865755" algn="ctr"/>
                <a:tab pos="5731510" algn="r"/>
              </a:tabLst>
            </a:pPr>
            <a:r>
              <a:rPr lang="en-GB" sz="1400" b="1" u="sng" dirty="0">
                <a:latin typeface="Futura Md BT" panose="020B0802020204020204" pitchFamily="34" charset="0"/>
                <a:ea typeface="Calibri" panose="020F0502020204030204" pitchFamily="34" charset="0"/>
                <a:cs typeface="Times New Roman" panose="02020603050405020304" pitchFamily="18" charset="0"/>
              </a:rPr>
              <a:t>Tuesday 19</a:t>
            </a:r>
            <a:r>
              <a:rPr lang="en-GB" sz="1400" b="1" u="sng" baseline="30000" dirty="0">
                <a:latin typeface="Futura Md BT" panose="020B0802020204020204" pitchFamily="34" charset="0"/>
                <a:ea typeface="Calibri" panose="020F0502020204030204" pitchFamily="34" charset="0"/>
                <a:cs typeface="Times New Roman" panose="02020603050405020304" pitchFamily="18" charset="0"/>
              </a:rPr>
              <a:t>th</a:t>
            </a:r>
            <a:r>
              <a:rPr lang="en-GB" sz="1400" b="1" u="sng" dirty="0">
                <a:latin typeface="Futura Md BT" panose="020B0802020204020204" pitchFamily="34" charset="0"/>
                <a:ea typeface="Calibri" panose="020F0502020204030204" pitchFamily="34" charset="0"/>
                <a:cs typeface="Times New Roman" panose="02020603050405020304" pitchFamily="18" charset="0"/>
              </a:rPr>
              <a:t> November 13.55pm</a:t>
            </a:r>
            <a:endParaRPr lang="en-GB" sz="1400" b="1" u="sng" dirty="0">
              <a:effectLst/>
              <a:latin typeface="Futura Md BT" panose="020B0802020204020204" pitchFamily="34" charset="0"/>
              <a:ea typeface="Calibri" panose="020F0502020204030204" pitchFamily="34" charset="0"/>
              <a:cs typeface="Times New Roman" panose="02020603050405020304" pitchFamily="18" charset="0"/>
            </a:endParaRPr>
          </a:p>
          <a:p>
            <a:pPr marL="457200" algn="ctr">
              <a:tabLst>
                <a:tab pos="2865755" algn="ctr"/>
                <a:tab pos="5731510" algn="r"/>
              </a:tabLst>
            </a:pPr>
            <a:endParaRPr lang="en-GB" sz="1400" b="1" u="sng" dirty="0">
              <a:effectLst/>
              <a:latin typeface="Futura Md BT" panose="020B0802020204020204" pitchFamily="34" charset="0"/>
              <a:ea typeface="Calibri" panose="020F0502020204030204" pitchFamily="34" charset="0"/>
              <a:cs typeface="Times New Roman" panose="02020603050405020304" pitchFamily="18" charset="0"/>
            </a:endParaRPr>
          </a:p>
          <a:p>
            <a:pPr marL="742950" indent="-285750" algn="ctr">
              <a:buFontTx/>
              <a:buChar char="-"/>
              <a:tabLst>
                <a:tab pos="2865755" algn="ctr"/>
                <a:tab pos="5731510" algn="r"/>
              </a:tabLst>
            </a:pPr>
            <a:r>
              <a:rPr lang="en-GB" sz="1400" b="1" u="sng" dirty="0">
                <a:latin typeface="Futura Md BT" panose="020B0802020204020204" pitchFamily="34" charset="0"/>
                <a:ea typeface="Calibri" panose="020F0502020204030204" pitchFamily="34" charset="0"/>
                <a:cs typeface="Times New Roman" panose="02020603050405020304" pitchFamily="18" charset="0"/>
              </a:rPr>
              <a:t>1</a:t>
            </a:r>
            <a:r>
              <a:rPr lang="en-GB" sz="1400" b="1" u="sng" dirty="0">
                <a:effectLst/>
                <a:latin typeface="Futura Md BT" panose="020B0802020204020204" pitchFamily="34" charset="0"/>
                <a:ea typeface="Calibri" panose="020F0502020204030204" pitchFamily="34" charset="0"/>
                <a:cs typeface="Times New Roman" panose="02020603050405020304" pitchFamily="18" charset="0"/>
              </a:rPr>
              <a:t> hour</a:t>
            </a:r>
            <a:endParaRPr lang="en-GB" sz="1400" u="sng" dirty="0">
              <a:latin typeface="Calibri" panose="020F0502020204030204" pitchFamily="34" charset="0"/>
              <a:ea typeface="Calibri" panose="020F0502020204030204" pitchFamily="34" charset="0"/>
              <a:cs typeface="Times New Roman" panose="02020603050405020304" pitchFamily="18" charset="0"/>
            </a:endParaRPr>
          </a:p>
          <a:p>
            <a:pPr marL="457200">
              <a:tabLst>
                <a:tab pos="2865755" algn="ctr"/>
                <a:tab pos="5731510" algn="r"/>
              </a:tabLst>
            </a:pPr>
            <a:r>
              <a:rPr lang="en-GB" sz="1400" b="1" u="sng" dirty="0">
                <a:effectLst/>
                <a:latin typeface="Futura Md BT" panose="020B0802020204020204" pitchFamily="34" charset="0"/>
                <a:ea typeface="Calibri" panose="020F0502020204030204" pitchFamily="34" charset="0"/>
                <a:cs typeface="Times New Roman" panose="02020603050405020304" pitchFamily="18" charset="0"/>
              </a:rPr>
              <a:t>Content </a:t>
            </a:r>
            <a:r>
              <a:rPr lang="en-GB" sz="1400" b="1" u="none" strike="noStrike" dirty="0">
                <a:effectLst/>
                <a:latin typeface="Futura Md BT" panose="020B0802020204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tabLst>
                <a:tab pos="2865755" algn="ctr"/>
                <a:tab pos="5731510" algn="r"/>
              </a:tabLst>
            </a:pPr>
            <a:r>
              <a:rPr lang="en-GB" sz="1100" b="1" dirty="0">
                <a:effectLst/>
                <a:latin typeface="Futura (Light)" panose="020B7200000000000000" pitchFamily="34" charset="0"/>
                <a:ea typeface="Calibri" panose="020F0502020204030204" pitchFamily="34" charset="0"/>
                <a:cs typeface="Times New Roman" panose="02020603050405020304" pitchFamily="18" charset="0"/>
              </a:rPr>
              <a:t>You will have half of the actual paper (no Norman England) . The module tested will be:</a:t>
            </a:r>
            <a:endParaRPr lang="en-GB" sz="1100" b="1" dirty="0">
              <a:latin typeface="Futura (Light)" panose="020B7200000000000000"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effectLst/>
                <a:latin typeface="Comic Sans MS" panose="030F0702030302020204" pitchFamily="66" charset="0"/>
                <a:ea typeface="Times New Roman" panose="02020603050405020304" pitchFamily="18" charset="0"/>
                <a:cs typeface="Times New Roman" panose="02020603050405020304" pitchFamily="18" charset="0"/>
              </a:rPr>
              <a:t>Health and the People c.1000 to the present 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 </a:t>
            </a:r>
            <a:r>
              <a:rPr lang="en-GB" sz="1100" b="1" u="sng" dirty="0">
                <a:effectLst/>
                <a:latin typeface="Comic Sans MS" panose="030F0702030302020204" pitchFamily="66" charset="0"/>
                <a:ea typeface="Calibri" panose="020F0502020204030204" pitchFamily="34" charset="0"/>
                <a:cs typeface="Times New Roman" panose="02020603050405020304" pitchFamily="18" charset="0"/>
              </a:rPr>
              <a:t>4 questions:</a:t>
            </a:r>
          </a:p>
          <a:p>
            <a:pPr marL="285750" indent="-285750">
              <a:spcAft>
                <a:spcPts val="800"/>
              </a:spcAft>
              <a:buFont typeface="Arial" panose="020B0604020202020204" pitchFamily="34" charset="0"/>
              <a:buChar char="•"/>
            </a:pPr>
            <a:r>
              <a:rPr lang="en-GB" sz="1100" dirty="0">
                <a:latin typeface="Comic Sans MS" panose="030F0702030302020204" pitchFamily="66" charset="0"/>
                <a:ea typeface="Calibri" panose="020F0502020204030204" pitchFamily="34" charset="0"/>
                <a:cs typeface="Times New Roman" panose="02020603050405020304" pitchFamily="18" charset="0"/>
              </a:rPr>
              <a:t>Questions 1 How useful is the source to an historian question</a:t>
            </a:r>
          </a:p>
          <a:p>
            <a:pPr marL="285750" indent="-285750">
              <a:spcAft>
                <a:spcPts val="800"/>
              </a:spcAft>
              <a:buFont typeface="Arial" panose="020B0604020202020204" pitchFamily="34" charset="0"/>
              <a:buChar char="•"/>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Question 2 – Explain the significance of something question</a:t>
            </a:r>
          </a:p>
          <a:p>
            <a:pPr marL="285750" indent="-285750">
              <a:spcAft>
                <a:spcPts val="800"/>
              </a:spcAft>
              <a:buFont typeface="Arial" panose="020B0604020202020204" pitchFamily="34" charset="0"/>
              <a:buChar char="•"/>
            </a:pPr>
            <a:r>
              <a:rPr lang="en-GB" sz="1100" dirty="0">
                <a:latin typeface="Comic Sans MS" panose="030F0702030302020204" pitchFamily="66" charset="0"/>
                <a:ea typeface="Calibri" panose="020F0502020204030204" pitchFamily="34" charset="0"/>
                <a:cs typeface="Times New Roman" panose="02020603050405020304" pitchFamily="18" charset="0"/>
              </a:rPr>
              <a:t>Question 3 Compare the SIMILARITIES of something across two different time periods question</a:t>
            </a:r>
          </a:p>
          <a:p>
            <a:pPr marL="285750" indent="-285750">
              <a:spcAft>
                <a:spcPts val="800"/>
              </a:spcAft>
              <a:buFont typeface="Arial" panose="020B0604020202020204" pitchFamily="34" charset="0"/>
              <a:buChar char="•"/>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Question 4 Test the statement FACTOR essay question with </a:t>
            </a:r>
            <a:r>
              <a:rPr lang="en-GB" sz="1100" dirty="0" err="1">
                <a:effectLst/>
                <a:latin typeface="Comic Sans MS" panose="030F0702030302020204" pitchFamily="66" charset="0"/>
                <a:ea typeface="Calibri" panose="020F0502020204030204" pitchFamily="34" charset="0"/>
                <a:cs typeface="Times New Roman" panose="02020603050405020304" pitchFamily="18" charset="0"/>
              </a:rPr>
              <a:t>SPaG</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endParaRPr lang="en-GB" sz="1100" dirty="0">
              <a:latin typeface="Comic Sans MS" panose="030F0702030302020204" pitchFamily="66" charset="0"/>
              <a:ea typeface="Calibri" panose="020F0502020204030204" pitchFamily="34" charset="0"/>
              <a:cs typeface="Times New Roman" panose="02020603050405020304" pitchFamily="18" charset="0"/>
            </a:endParaRPr>
          </a:p>
          <a:p>
            <a:pPr>
              <a:spcAft>
                <a:spcPts val="80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Topics to revise:</a:t>
            </a:r>
          </a:p>
          <a:p>
            <a:pPr marL="285750" indent="-285750">
              <a:buFont typeface="Arial" panose="020B0604020202020204" pitchFamily="34" charset="0"/>
              <a:buChar char="•"/>
            </a:pPr>
            <a:r>
              <a:rPr lang="en-GB" sz="1100" dirty="0"/>
              <a:t> Welfare state in the 20</a:t>
            </a:r>
            <a:r>
              <a:rPr lang="en-GB" sz="1100" baseline="30000" dirty="0"/>
              <a:t>th</a:t>
            </a:r>
            <a:r>
              <a:rPr lang="en-GB" sz="1100" dirty="0"/>
              <a:t> century (Actions by Government in the 1900s for PH)</a:t>
            </a:r>
          </a:p>
          <a:p>
            <a:pPr marL="285750" indent="-285750">
              <a:buFont typeface="Arial" panose="020B0604020202020204" pitchFamily="34" charset="0"/>
              <a:buChar char="•"/>
            </a:pPr>
            <a:r>
              <a:rPr lang="en-GB" sz="1100" dirty="0"/>
              <a:t>Renaissance medicine</a:t>
            </a:r>
          </a:p>
          <a:p>
            <a:pPr marL="285750" indent="-285750">
              <a:buFont typeface="Arial" panose="020B0604020202020204" pitchFamily="34" charset="0"/>
              <a:buChar char="•"/>
            </a:pPr>
            <a:r>
              <a:rPr lang="en-GB" sz="1100" dirty="0"/>
              <a:t>Plague in the Middle Ages</a:t>
            </a:r>
          </a:p>
          <a:p>
            <a:pPr marL="285750" indent="-285750">
              <a:buFont typeface="Arial" panose="020B0604020202020204" pitchFamily="34" charset="0"/>
              <a:buChar char="•"/>
            </a:pPr>
            <a:r>
              <a:rPr lang="en-GB" sz="1100" dirty="0"/>
              <a:t>Cholera problem in the 1800s</a:t>
            </a:r>
          </a:p>
          <a:p>
            <a:pPr marL="285750" indent="-285750">
              <a:buFont typeface="Arial" panose="020B0604020202020204" pitchFamily="34" charset="0"/>
              <a:buChar char="•"/>
            </a:pPr>
            <a:r>
              <a:rPr lang="en-GB" sz="1100" dirty="0"/>
              <a:t>Factors influencing the UNDERSTANDING OF CAUSES OF DISEASE throughout time.</a:t>
            </a:r>
          </a:p>
          <a:p>
            <a:pPr marL="285750" indent="-285750">
              <a:buFont typeface="Arial" panose="020B0604020202020204" pitchFamily="34" charset="0"/>
              <a:buChar char="•"/>
            </a:pPr>
            <a:endParaRPr lang="en-GB" sz="1100" dirty="0"/>
          </a:p>
          <a:p>
            <a:endParaRPr lang="en-GB" sz="1100" dirty="0"/>
          </a:p>
          <a:p>
            <a:pPr>
              <a:spcAft>
                <a:spcPts val="800"/>
              </a:spcAft>
            </a:pPr>
            <a:r>
              <a:rPr lang="en-GB" sz="1100" dirty="0">
                <a:latin typeface="Comic Sans MS" panose="030F0702030302020204" pitchFamily="66" charset="0"/>
                <a:ea typeface="Calibri" panose="020F0502020204030204" pitchFamily="34" charset="0"/>
                <a:cs typeface="Times New Roman" panose="02020603050405020304" pitchFamily="18" charset="0"/>
              </a:rPr>
              <a:t>Resources to help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Paper 2, Section A – Britain: health and the people: c1000 to the present 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1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2"/>
              </a:rPr>
              <a:t>https://www.bbc.co.uk/bitesize/topics/zmmy3j6</a:t>
            </a: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GCSE Bitesize link – revision areas, tests, videos , loads of good stuff and links to other revision material – essential.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1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3"/>
              </a:rPr>
              <a:t>https://www.youtube.com/watch?v=1T_Me7fG534&amp;list=PLeJXSG2T57m1GaOcB52UgZMapKiyaGJiP</a:t>
            </a: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Another good list of video lectures for Health and the people topics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1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https://www.youtube.com/@LessonsinHistory/playlists</a:t>
            </a:r>
            <a:r>
              <a:rPr lang="en-GB" sz="1100" dirty="0">
                <a:effectLst/>
                <a:latin typeface="Comic Sans MS" panose="030F0702030302020204" pitchFamily="66" charset="0"/>
                <a:ea typeface="Times New Roman" panose="02020603050405020304" pitchFamily="18" charset="0"/>
                <a:cs typeface="Times New Roman" panose="02020603050405020304" pitchFamily="18" charset="0"/>
              </a:rPr>
              <a:t> A really good section on Health and the people – called GCSE History Medicine – including a 20-minute video which covers all of the individuals if you are having trouble remembering them. Has a good section of videos with advice for exam technique too. Also has a WW1 section.</a:t>
            </a:r>
          </a:p>
          <a:p>
            <a:pPr marL="342900" lvl="0" indent="-342900">
              <a:lnSpc>
                <a:spcPct val="107000"/>
              </a:lnSpc>
              <a:spcAft>
                <a:spcPts val="800"/>
              </a:spcAft>
              <a:buFont typeface="+mj-lt"/>
              <a:buAutoNum type="arabicPeriod"/>
            </a:pP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en-GB" sz="1100" dirty="0">
                <a:latin typeface="Comic Sans MS" panose="030F0702030302020204" pitchFamily="66" charset="0"/>
                <a:ea typeface="Calibri" panose="020F0502020204030204" pitchFamily="34" charset="0"/>
                <a:cs typeface="Times New Roman" panose="02020603050405020304" pitchFamily="18" charset="0"/>
              </a:rPr>
              <a:t>HOW TO REVISE:</a:t>
            </a:r>
          </a:p>
          <a:p>
            <a:pPr lvl="0">
              <a:lnSpc>
                <a:spcPct val="107000"/>
              </a:lnSpc>
              <a:spcAft>
                <a:spcPts val="800"/>
              </a:spcAft>
            </a:pPr>
            <a:r>
              <a:rPr lang="en-GB" sz="1100" dirty="0">
                <a:latin typeface="Comic Sans MS" panose="030F0702030302020204" pitchFamily="66" charset="0"/>
                <a:ea typeface="Calibri" panose="020F0502020204030204" pitchFamily="34" charset="0"/>
                <a:cs typeface="Times New Roman" panose="02020603050405020304" pitchFamily="18" charset="0"/>
              </a:rPr>
              <a:t>As with your summer homework – use the topic lists above and the revision resource to create your own:</a:t>
            </a:r>
          </a:p>
          <a:p>
            <a:pPr marL="171450" lvl="0" indent="-171450">
              <a:lnSpc>
                <a:spcPct val="107000"/>
              </a:lnSpc>
              <a:spcAft>
                <a:spcPts val="800"/>
              </a:spcAft>
              <a:buFont typeface="Arial" panose="020B0604020202020204" pitchFamily="34" charset="0"/>
              <a:buChar char="•"/>
            </a:pPr>
            <a:r>
              <a:rPr lang="en-GB" sz="1100" dirty="0">
                <a:latin typeface="Comic Sans MS" panose="030F0702030302020204" pitchFamily="66" charset="0"/>
                <a:ea typeface="Calibri" panose="020F0502020204030204" pitchFamily="34" charset="0"/>
                <a:cs typeface="Times New Roman" panose="02020603050405020304" pitchFamily="18" charset="0"/>
              </a:rPr>
              <a:t>Revision mind maps</a:t>
            </a:r>
          </a:p>
          <a:p>
            <a:pPr marL="171450" lvl="0" indent="-171450">
              <a:lnSpc>
                <a:spcPct val="107000"/>
              </a:lnSpc>
              <a:spcAft>
                <a:spcPts val="800"/>
              </a:spcAft>
              <a:buFont typeface="Arial" panose="020B0604020202020204" pitchFamily="34" charset="0"/>
              <a:buChar char="•"/>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Question and answer lists</a:t>
            </a:r>
          </a:p>
          <a:p>
            <a:pPr marL="171450" lvl="0" indent="-171450">
              <a:lnSpc>
                <a:spcPct val="107000"/>
              </a:lnSpc>
              <a:spcAft>
                <a:spcPts val="800"/>
              </a:spcAft>
              <a:buFont typeface="Arial" panose="020B0604020202020204" pitchFamily="34" charset="0"/>
              <a:buChar char="•"/>
            </a:pPr>
            <a:r>
              <a:rPr lang="en-GB" sz="1100" dirty="0">
                <a:latin typeface="Comic Sans MS" panose="030F0702030302020204" pitchFamily="66" charset="0"/>
                <a:ea typeface="Calibri" panose="020F0502020204030204" pitchFamily="34" charset="0"/>
                <a:cs typeface="Times New Roman" panose="02020603050405020304" pitchFamily="18" charset="0"/>
              </a:rPr>
              <a:t>Flashcards</a:t>
            </a:r>
          </a:p>
          <a:p>
            <a:pPr lvl="0">
              <a:lnSpc>
                <a:spcPct val="107000"/>
              </a:lnSpc>
              <a:spcAft>
                <a:spcPts val="80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Do this for each specific area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lvl="0">
              <a:tabLst>
                <a:tab pos="2865755" algn="ctr"/>
                <a:tab pos="5731510" algn="r"/>
                <a:tab pos="457200" algn="l"/>
                <a:tab pos="2865755" algn="ctr"/>
                <a:tab pos="5731510" algn="r"/>
              </a:tabLs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1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58A3877-A4EA-34BB-B895-0954C9C96ECD}"/>
              </a:ext>
            </a:extLst>
          </p:cNvPr>
          <p:cNvSpPr>
            <a:spLocks noChangeArrowheads="1"/>
          </p:cNvSpPr>
          <p:nvPr/>
        </p:nvSpPr>
        <p:spPr bwMode="auto">
          <a:xfrm>
            <a:off x="742083" y="67445"/>
            <a:ext cx="5373834" cy="6332491"/>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38088" numCol="1" anchor="ctr" anchorCtr="0" compatLnSpc="1">
            <a:prstTxWarp prst="textNoShape">
              <a:avLst/>
            </a:prstTxWarp>
            <a:spAutoFit/>
          </a:bodyPr>
          <a:lstStyle/>
          <a:p>
            <a:pPr algn="ctr" rtl="0" fontAlgn="base"/>
            <a:r>
              <a:rPr lang="en-GB" sz="1400" b="1" u="sng" dirty="0">
                <a:solidFill>
                  <a:srgbClr val="000000"/>
                </a:solidFill>
                <a:latin typeface="Aptos" panose="020B0004020202020204" pitchFamily="34" charset="0"/>
              </a:rPr>
              <a:t>November PPE-Computer Science</a:t>
            </a:r>
            <a:endParaRPr lang="en-GB" sz="1400" b="1" i="0" u="sng" dirty="0">
              <a:solidFill>
                <a:srgbClr val="000000"/>
              </a:solidFill>
              <a:effectLst/>
              <a:latin typeface="Aptos" panose="020B0004020202020204" pitchFamily="34" charset="0"/>
            </a:endParaRPr>
          </a:p>
          <a:p>
            <a:pPr algn="ctr" rtl="0" fontAlgn="base"/>
            <a:r>
              <a:rPr lang="en-GB" sz="1400" b="1" u="sng" dirty="0">
                <a:solidFill>
                  <a:srgbClr val="000000"/>
                </a:solidFill>
                <a:latin typeface="Aptos" panose="020B0004020202020204" pitchFamily="34" charset="0"/>
              </a:rPr>
              <a:t>Monday 4</a:t>
            </a:r>
            <a:r>
              <a:rPr lang="en-GB" sz="1400" b="1" u="sng" baseline="30000" dirty="0">
                <a:solidFill>
                  <a:srgbClr val="000000"/>
                </a:solidFill>
                <a:latin typeface="Aptos" panose="020B0004020202020204" pitchFamily="34" charset="0"/>
              </a:rPr>
              <a:t>th</a:t>
            </a:r>
            <a:r>
              <a:rPr lang="en-GB" sz="1400" b="1" u="sng" dirty="0">
                <a:solidFill>
                  <a:srgbClr val="000000"/>
                </a:solidFill>
                <a:latin typeface="Aptos" panose="020B0004020202020204" pitchFamily="34" charset="0"/>
              </a:rPr>
              <a:t> November 13.55pm </a:t>
            </a:r>
          </a:p>
          <a:p>
            <a:pPr algn="ctr" rtl="0" fontAlgn="base"/>
            <a:r>
              <a:rPr lang="en-GB" sz="1400" b="1" u="sng" dirty="0">
                <a:solidFill>
                  <a:srgbClr val="000000"/>
                </a:solidFill>
                <a:latin typeface="Aptos" panose="020B0004020202020204" pitchFamily="34" charset="0"/>
              </a:rPr>
              <a:t>Wednesday 20</a:t>
            </a:r>
            <a:r>
              <a:rPr lang="en-GB" sz="1400" b="1" u="sng" baseline="30000" dirty="0">
                <a:solidFill>
                  <a:srgbClr val="000000"/>
                </a:solidFill>
                <a:latin typeface="Aptos" panose="020B0004020202020204" pitchFamily="34" charset="0"/>
              </a:rPr>
              <a:t>th</a:t>
            </a:r>
            <a:r>
              <a:rPr lang="en-GB" sz="1400" b="1" u="sng" dirty="0">
                <a:solidFill>
                  <a:srgbClr val="000000"/>
                </a:solidFill>
                <a:latin typeface="Aptos" panose="020B0004020202020204" pitchFamily="34" charset="0"/>
              </a:rPr>
              <a:t> November 8.30am</a:t>
            </a:r>
          </a:p>
          <a:p>
            <a:pPr algn="ctr" rtl="0" fontAlgn="base"/>
            <a:r>
              <a:rPr lang="en-GB" sz="1400" b="1" i="0" u="sng" dirty="0">
                <a:solidFill>
                  <a:srgbClr val="000000"/>
                </a:solidFill>
                <a:effectLst/>
                <a:latin typeface="Aptos" panose="020B0004020202020204" pitchFamily="34" charset="0"/>
              </a:rPr>
              <a:t>Each exam is 1 hour 30 minutes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rPr>
              <a:t>1.1 - Systems architecture Sub topic Guidance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Architecture of the CPU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CPU performance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1.1.3 Embedded systems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rPr>
              <a:t>1.2 - Memory and storage Sub topic Guidance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1.2.1 Primary storage (memory)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1.2.2 Secondary storage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1.2.3 Units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1.2.4 Data storage - Numbers, Characters, Images, Sound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1.2.5 Compression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rPr>
              <a:t>1.3 - Computer networks, connections and protocols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1.3.1 Networks and topologies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1.3.2 Wired and wireless networks, protocols and layers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rPr>
              <a:t>2.1 - Algorithms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2.1.1 Computational thinking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2.1.2 Designing, creating and refining algorithms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2.1.3 Searching and sorting algorithms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rPr>
              <a:t>2.2 - Programming fundamentals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2.2.1 Programming fundamentals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rPr>
              <a:t>2.2.2 Data types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rPr>
              <a:t>2.4 - Boolean logic</a:t>
            </a:r>
            <a:endParaRPr kumimoji="0" lang="en-US" altLang="en-US"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31262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19D60F-EE7C-C370-A13A-90A4BF0B9142}"/>
              </a:ext>
            </a:extLst>
          </p:cNvPr>
          <p:cNvSpPr txBox="1"/>
          <p:nvPr/>
        </p:nvSpPr>
        <p:spPr>
          <a:xfrm>
            <a:off x="817418" y="193965"/>
            <a:ext cx="4506191"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0" fontAlgn="base"/>
            <a:r>
              <a:rPr lang="en-GB" sz="1400" b="1" u="sng" dirty="0">
                <a:solidFill>
                  <a:srgbClr val="000000"/>
                </a:solidFill>
                <a:latin typeface="Aptos" panose="020B0004020202020204" pitchFamily="34" charset="0"/>
              </a:rPr>
              <a:t>November PPE-</a:t>
            </a:r>
            <a:r>
              <a:rPr lang="en-GB" sz="1400" b="1" u="sng" dirty="0" err="1">
                <a:solidFill>
                  <a:srgbClr val="000000"/>
                </a:solidFill>
                <a:latin typeface="Aptos" panose="020B0004020202020204" pitchFamily="34" charset="0"/>
              </a:rPr>
              <a:t>iMedia</a:t>
            </a:r>
            <a:endParaRPr lang="en-GB" sz="1400" b="1" u="sng" dirty="0">
              <a:solidFill>
                <a:srgbClr val="000000"/>
              </a:solidFill>
              <a:latin typeface="Aptos" panose="020B0004020202020204" pitchFamily="34" charset="0"/>
            </a:endParaRPr>
          </a:p>
          <a:p>
            <a:pPr algn="ctr" rtl="0" fontAlgn="base"/>
            <a:r>
              <a:rPr lang="en-GB" sz="1400" b="1" u="sng" dirty="0">
                <a:solidFill>
                  <a:srgbClr val="000000"/>
                </a:solidFill>
                <a:latin typeface="Aptos" panose="020B0004020202020204" pitchFamily="34" charset="0"/>
              </a:rPr>
              <a:t>Monday 18</a:t>
            </a:r>
            <a:r>
              <a:rPr lang="en-GB" sz="1400" b="1" u="sng" baseline="30000" dirty="0">
                <a:solidFill>
                  <a:srgbClr val="000000"/>
                </a:solidFill>
                <a:latin typeface="Aptos" panose="020B0004020202020204" pitchFamily="34" charset="0"/>
              </a:rPr>
              <a:t>th</a:t>
            </a:r>
            <a:r>
              <a:rPr lang="en-GB" sz="1400" b="1" u="sng" dirty="0">
                <a:solidFill>
                  <a:srgbClr val="000000"/>
                </a:solidFill>
                <a:latin typeface="Aptos" panose="020B0004020202020204" pitchFamily="34" charset="0"/>
              </a:rPr>
              <a:t>  November 13.55pm </a:t>
            </a:r>
          </a:p>
          <a:p>
            <a:pPr algn="ctr" rtl="0" fontAlgn="base"/>
            <a:r>
              <a:rPr lang="en-GB" sz="1400" b="1" i="0" u="sng" dirty="0">
                <a:solidFill>
                  <a:srgbClr val="000000"/>
                </a:solidFill>
                <a:effectLst/>
                <a:latin typeface="Aptos" panose="020B0004020202020204" pitchFamily="34" charset="0"/>
              </a:rPr>
              <a:t>1 hour </a:t>
            </a:r>
          </a:p>
          <a:p>
            <a:pPr algn="ctr" rtl="0" fontAlgn="base"/>
            <a:r>
              <a:rPr lang="en-GB" sz="1400" b="1" i="0" u="sng" dirty="0">
                <a:solidFill>
                  <a:srgbClr val="000000"/>
                </a:solidFill>
                <a:effectLst/>
                <a:latin typeface="Aptos" panose="020B0004020202020204" pitchFamily="34" charset="0"/>
              </a:rPr>
              <a:t>Topics to revise:</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Industry sectors and products</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Industry job roles</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Purpose and Audience</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Client brief and research methods</a:t>
            </a:r>
          </a:p>
          <a:p>
            <a:pPr marL="285750" indent="-285750" algn="l" fontAlgn="base">
              <a:buFont typeface="Arial" panose="020B0604020202020204" pitchFamily="34" charset="0"/>
              <a:buChar char="•"/>
            </a:pPr>
            <a:r>
              <a:rPr lang="en-GB" sz="1400" b="0" i="0" dirty="0" err="1">
                <a:solidFill>
                  <a:srgbClr val="000000"/>
                </a:solidFill>
                <a:effectLst/>
                <a:latin typeface="Aptos" panose="020B0004020202020204" pitchFamily="34" charset="0"/>
              </a:rPr>
              <a:t>Mindmaps</a:t>
            </a:r>
            <a:endParaRPr lang="en-GB" sz="1400" b="0" i="0" dirty="0">
              <a:solidFill>
                <a:srgbClr val="000000"/>
              </a:solidFill>
              <a:effectLst/>
              <a:latin typeface="Aptos" panose="020B0004020202020204" pitchFamily="34" charset="0"/>
            </a:endParaRPr>
          </a:p>
          <a:p>
            <a:pPr marL="285750" indent="-285750" algn="l" fontAlgn="base">
              <a:buFont typeface="Arial" panose="020B0604020202020204" pitchFamily="34" charset="0"/>
              <a:buChar char="•"/>
            </a:pPr>
            <a:r>
              <a:rPr lang="en-GB" sz="1400" b="0" i="0" dirty="0" err="1">
                <a:solidFill>
                  <a:srgbClr val="000000"/>
                </a:solidFill>
                <a:effectLst/>
                <a:latin typeface="Aptos" panose="020B0004020202020204" pitchFamily="34" charset="0"/>
              </a:rPr>
              <a:t>Moodboards</a:t>
            </a:r>
            <a:endParaRPr lang="en-GB" sz="1400" b="0" i="0" dirty="0">
              <a:solidFill>
                <a:srgbClr val="000000"/>
              </a:solidFill>
              <a:effectLst/>
              <a:latin typeface="Aptos" panose="020B0004020202020204" pitchFamily="34" charset="0"/>
            </a:endParaRP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Storyboards</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Script</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Visualisation Diagrams</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Work Plans</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Regulations and legislation</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Health and safety</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File compression</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Distribution media products </a:t>
            </a:r>
          </a:p>
        </p:txBody>
      </p:sp>
    </p:spTree>
    <p:extLst>
      <p:ext uri="{BB962C8B-B14F-4D97-AF65-F5344CB8AC3E}">
        <p14:creationId xmlns:p14="http://schemas.microsoft.com/office/powerpoint/2010/main" val="227633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2A4830-BD6C-EA2A-6FCA-92A28349BD5F}"/>
              </a:ext>
            </a:extLst>
          </p:cNvPr>
          <p:cNvSpPr txBox="1"/>
          <p:nvPr/>
        </p:nvSpPr>
        <p:spPr>
          <a:xfrm>
            <a:off x="374073" y="309516"/>
            <a:ext cx="6109854" cy="8710077"/>
          </a:xfrm>
          <a:prstGeom prst="rect">
            <a:avLst/>
          </a:prstGeom>
          <a:noFill/>
        </p:spPr>
        <p:txBody>
          <a:bodyPr wrap="square">
            <a:spAutoFit/>
          </a:bodyPr>
          <a:lstStyle/>
          <a:p>
            <a:pPr algn="ctr" rtl="0" fontAlgn="base"/>
            <a:r>
              <a:rPr lang="en-GB" sz="1600" b="1" u="sng" dirty="0">
                <a:solidFill>
                  <a:srgbClr val="000000"/>
                </a:solidFill>
                <a:latin typeface="Aptos" panose="020B0004020202020204" pitchFamily="34" charset="0"/>
              </a:rPr>
              <a:t>November PPE - Drama</a:t>
            </a:r>
          </a:p>
          <a:p>
            <a:pPr algn="ctr" rtl="0" fontAlgn="base"/>
            <a:r>
              <a:rPr lang="en-GB" sz="1600" b="1" u="sng" dirty="0">
                <a:solidFill>
                  <a:srgbClr val="000000"/>
                </a:solidFill>
                <a:latin typeface="Aptos" panose="020B0004020202020204" pitchFamily="34" charset="0"/>
              </a:rPr>
              <a:t>Wednesday 20</a:t>
            </a:r>
            <a:r>
              <a:rPr lang="en-GB" sz="1600" b="1" u="sng" baseline="30000" dirty="0">
                <a:solidFill>
                  <a:srgbClr val="000000"/>
                </a:solidFill>
                <a:latin typeface="Aptos" panose="020B0004020202020204" pitchFamily="34" charset="0"/>
              </a:rPr>
              <a:t>th</a:t>
            </a:r>
            <a:r>
              <a:rPr lang="en-GB" sz="1600" b="1" u="sng" dirty="0">
                <a:solidFill>
                  <a:srgbClr val="000000"/>
                </a:solidFill>
                <a:latin typeface="Aptos" panose="020B0004020202020204" pitchFamily="34" charset="0"/>
              </a:rPr>
              <a:t> November 13.55pm </a:t>
            </a:r>
          </a:p>
          <a:p>
            <a:pPr algn="ctr" rtl="0" fontAlgn="base"/>
            <a:r>
              <a:rPr lang="en-GB" sz="1600" b="1" i="0" u="sng" dirty="0">
                <a:solidFill>
                  <a:srgbClr val="000000"/>
                </a:solidFill>
                <a:effectLst/>
                <a:latin typeface="Aptos" panose="020B0004020202020204" pitchFamily="34" charset="0"/>
              </a:rPr>
              <a:t>1 hour </a:t>
            </a:r>
          </a:p>
          <a:p>
            <a:pPr algn="ctr" rtl="0" fontAlgn="base"/>
            <a:endParaRPr lang="en-GB" sz="1600" b="1" i="0" u="sng" dirty="0">
              <a:solidFill>
                <a:srgbClr val="000000"/>
              </a:solidFill>
              <a:effectLst/>
              <a:latin typeface="Aptos" panose="020B0004020202020204" pitchFamily="34" charset="0"/>
            </a:endParaRPr>
          </a:p>
          <a:p>
            <a:pPr algn="ctr" rtl="0" fontAlgn="base"/>
            <a:r>
              <a:rPr lang="en-GB" sz="1600" b="1" i="0" u="sng" dirty="0">
                <a:solidFill>
                  <a:srgbClr val="000000"/>
                </a:solidFill>
                <a:effectLst/>
                <a:latin typeface="Aptos" panose="020B0004020202020204" pitchFamily="34" charset="0"/>
              </a:rPr>
              <a:t>Topics to revise:</a:t>
            </a:r>
          </a:p>
          <a:p>
            <a:pPr algn="l" rtl="0" fontAlgn="base"/>
            <a:r>
              <a:rPr lang="en-GB" sz="1600" b="1" i="0" u="sng" dirty="0">
                <a:solidFill>
                  <a:srgbClr val="000000"/>
                </a:solidFill>
                <a:effectLst/>
                <a:latin typeface="Aptos" panose="020B0004020202020204" pitchFamily="34" charset="0"/>
              </a:rPr>
              <a:t>Component 1</a:t>
            </a:r>
          </a:p>
          <a:p>
            <a:pPr algn="l" rtl="0" fontAlgn="base"/>
            <a:r>
              <a:rPr lang="en-GB" sz="1600" b="0" i="0" dirty="0">
                <a:solidFill>
                  <a:srgbClr val="000000"/>
                </a:solidFill>
                <a:effectLst/>
                <a:latin typeface="Aptos" panose="020B0004020202020204" pitchFamily="34" charset="0"/>
              </a:rPr>
              <a:t>Written exam - all homework set this year will be revision tasks, you will be answering 4,8,12,20 and 32 marker questions along with a PPE in November. </a:t>
            </a:r>
          </a:p>
          <a:p>
            <a:pPr algn="l" rtl="0" fontAlgn="base"/>
            <a:br>
              <a:rPr lang="en-GB" sz="1600" b="0" i="0" dirty="0">
                <a:solidFill>
                  <a:srgbClr val="000000"/>
                </a:solidFill>
                <a:effectLst/>
                <a:latin typeface="Aptos" panose="020B0004020202020204" pitchFamily="34" charset="0"/>
              </a:rPr>
            </a:br>
            <a:r>
              <a:rPr lang="en-GB" sz="1600" b="1" i="0" u="sng" dirty="0">
                <a:solidFill>
                  <a:srgbClr val="000000"/>
                </a:solidFill>
                <a:effectLst/>
                <a:latin typeface="Aptos" panose="020B0004020202020204" pitchFamily="34" charset="0"/>
              </a:rPr>
              <a:t>Component 2</a:t>
            </a:r>
          </a:p>
          <a:p>
            <a:pPr algn="l" rtl="0" fontAlgn="base"/>
            <a:r>
              <a:rPr lang="en-GB" sz="1600" b="0" i="0" dirty="0">
                <a:solidFill>
                  <a:srgbClr val="000000"/>
                </a:solidFill>
                <a:effectLst/>
                <a:latin typeface="Aptos" panose="020B0004020202020204" pitchFamily="34" charset="0"/>
              </a:rPr>
              <a:t>We are dedicated to completing the devising log coursework, this is worth 60 marks (40% of GCSE). New deadlines have been given post </a:t>
            </a:r>
            <a:r>
              <a:rPr lang="en-GB" sz="1600" dirty="0">
                <a:solidFill>
                  <a:srgbClr val="000000"/>
                </a:solidFill>
                <a:latin typeface="Aptos" panose="020B0004020202020204" pitchFamily="34" charset="0"/>
              </a:rPr>
              <a:t>you </a:t>
            </a:r>
            <a:r>
              <a:rPr lang="en-GB" sz="1600" b="0" i="0" dirty="0">
                <a:solidFill>
                  <a:srgbClr val="000000"/>
                </a:solidFill>
                <a:effectLst/>
                <a:latin typeface="Aptos" panose="020B0004020202020204" pitchFamily="34" charset="0"/>
              </a:rPr>
              <a:t>receiving the feedback from draft 1. </a:t>
            </a:r>
          </a:p>
          <a:p>
            <a:pPr marL="285750" indent="-285750" algn="l" rtl="0" fontAlgn="base">
              <a:buFont typeface="Arial" panose="020B0604020202020204" pitchFamily="34" charset="0"/>
              <a:buChar char="•"/>
            </a:pPr>
            <a:br>
              <a:rPr lang="en-GB" sz="1600" b="0" i="0" dirty="0">
                <a:solidFill>
                  <a:srgbClr val="000000"/>
                </a:solidFill>
                <a:effectLst/>
                <a:latin typeface="Aptos" panose="020B0004020202020204" pitchFamily="34" charset="0"/>
              </a:rPr>
            </a:br>
            <a:r>
              <a:rPr lang="en-GB" sz="1600" b="0" i="0" dirty="0">
                <a:solidFill>
                  <a:srgbClr val="000000"/>
                </a:solidFill>
                <a:effectLst/>
                <a:latin typeface="Aptos" panose="020B0004020202020204" pitchFamily="34" charset="0"/>
              </a:rPr>
              <a:t>Blood Brothers by Willy Russel - </a:t>
            </a:r>
            <a:r>
              <a:rPr lang="en-GB" sz="1600" dirty="0">
                <a:solidFill>
                  <a:srgbClr val="000000"/>
                </a:solidFill>
                <a:latin typeface="Aptos" panose="020B0004020202020204" pitchFamily="34" charset="0"/>
              </a:rPr>
              <a:t>you</a:t>
            </a:r>
            <a:r>
              <a:rPr lang="en-GB" sz="1600" b="0" i="0" dirty="0">
                <a:solidFill>
                  <a:srgbClr val="000000"/>
                </a:solidFill>
                <a:effectLst/>
                <a:latin typeface="Aptos" panose="020B0004020202020204" pitchFamily="34" charset="0"/>
              </a:rPr>
              <a:t> will need a copy of this play to take into the exam, summer25. The book must be a clean copy, without any annotations. (amazon, </a:t>
            </a:r>
            <a:r>
              <a:rPr lang="en-GB" sz="1600" b="0" i="0" dirty="0" err="1">
                <a:solidFill>
                  <a:srgbClr val="000000"/>
                </a:solidFill>
                <a:effectLst/>
                <a:latin typeface="Aptos" panose="020B0004020202020204" pitchFamily="34" charset="0"/>
              </a:rPr>
              <a:t>ebay</a:t>
            </a:r>
            <a:r>
              <a:rPr lang="en-GB" sz="1600" b="0" i="0" dirty="0">
                <a:solidFill>
                  <a:srgbClr val="000000"/>
                </a:solidFill>
                <a:effectLst/>
                <a:latin typeface="Aptos" panose="020B0004020202020204" pitchFamily="34" charset="0"/>
              </a:rPr>
              <a:t>)</a:t>
            </a:r>
          </a:p>
          <a:p>
            <a:pPr algn="l" rtl="0" fontAlgn="base"/>
            <a:br>
              <a:rPr lang="en-GB" sz="1600" b="0" i="0" dirty="0">
                <a:solidFill>
                  <a:srgbClr val="000000"/>
                </a:solidFill>
                <a:effectLst/>
                <a:latin typeface="Aptos" panose="020B0004020202020204" pitchFamily="34" charset="0"/>
              </a:rPr>
            </a:br>
            <a:r>
              <a:rPr lang="en-GB" sz="1600" b="1" i="0" u="sng" dirty="0">
                <a:solidFill>
                  <a:srgbClr val="000000"/>
                </a:solidFill>
                <a:effectLst/>
                <a:latin typeface="Aptos" panose="020B0004020202020204" pitchFamily="34" charset="0"/>
              </a:rPr>
              <a:t>Component 3</a:t>
            </a:r>
          </a:p>
          <a:p>
            <a:pPr algn="l" rtl="0" fontAlgn="base"/>
            <a:r>
              <a:rPr lang="en-GB" sz="1600" b="0" i="0" dirty="0">
                <a:solidFill>
                  <a:srgbClr val="000000"/>
                </a:solidFill>
                <a:effectLst/>
                <a:latin typeface="Aptos" panose="020B0004020202020204" pitchFamily="34" charset="0"/>
              </a:rPr>
              <a:t>An external examiner will come and assess their performances in April. The boys will be given scripts ahead of this time, it would be incredibly helpful if anyone in the household could run lines with your son to support him being off script (being off script is essential). </a:t>
            </a:r>
            <a:br>
              <a:rPr lang="en-GB" sz="1600" b="0" i="0" dirty="0">
                <a:solidFill>
                  <a:srgbClr val="000000"/>
                </a:solidFill>
                <a:effectLst/>
                <a:latin typeface="Aptos" panose="020B0004020202020204" pitchFamily="34" charset="0"/>
              </a:rPr>
            </a:br>
            <a:endParaRPr lang="en-GB" sz="1600" b="0" i="0" dirty="0">
              <a:solidFill>
                <a:srgbClr val="000000"/>
              </a:solidFill>
              <a:effectLst/>
              <a:latin typeface="Aptos" panose="020B0004020202020204" pitchFamily="34" charset="0"/>
            </a:endParaRPr>
          </a:p>
          <a:p>
            <a:pPr algn="l" rtl="0" fontAlgn="base"/>
            <a:r>
              <a:rPr lang="en-GB" sz="1600" b="1" i="0" u="sng" dirty="0">
                <a:solidFill>
                  <a:srgbClr val="000000"/>
                </a:solidFill>
                <a:effectLst/>
                <a:latin typeface="Aptos" panose="020B0004020202020204" pitchFamily="34" charset="0"/>
              </a:rPr>
              <a:t>Helpful sites: </a:t>
            </a:r>
          </a:p>
          <a:p>
            <a:pPr algn="l" rtl="0" fontAlgn="base"/>
            <a:r>
              <a:rPr lang="en-GB" sz="1600" b="0" i="0" dirty="0">
                <a:solidFill>
                  <a:srgbClr val="000000"/>
                </a:solidFill>
                <a:effectLst/>
                <a:latin typeface="Aptos" panose="020B0004020202020204" pitchFamily="34" charset="0"/>
                <a:hlinkClick r:id="rId2"/>
              </a:rPr>
              <a:t>https://www.bbc.co.uk/bitesize/topics/zxv7sg8</a:t>
            </a:r>
            <a:endParaRPr lang="en-GB" sz="1600" b="0" i="0" dirty="0">
              <a:solidFill>
                <a:srgbClr val="000000"/>
              </a:solidFill>
              <a:effectLst/>
              <a:latin typeface="Aptos" panose="020B0004020202020204" pitchFamily="34" charset="0"/>
            </a:endParaRPr>
          </a:p>
          <a:p>
            <a:pPr algn="l" rtl="0" fontAlgn="base"/>
            <a:r>
              <a:rPr lang="en-GB" sz="1600" dirty="0">
                <a:solidFill>
                  <a:srgbClr val="000000"/>
                </a:solidFill>
                <a:latin typeface="Aptos" panose="020B0004020202020204" pitchFamily="34" charset="0"/>
                <a:hlinkClick r:id="rId3"/>
              </a:rPr>
              <a:t>https://www.youtube.com/watch?v=A9mbfRiZ2Bk&amp;list=PL0383FCE1DF004F88</a:t>
            </a:r>
            <a:br>
              <a:rPr lang="en-GB" sz="1600" b="0" i="0" dirty="0">
                <a:solidFill>
                  <a:srgbClr val="000000"/>
                </a:solidFill>
                <a:effectLst/>
                <a:latin typeface="Aptos" panose="020B0004020202020204" pitchFamily="34" charset="0"/>
              </a:rPr>
            </a:br>
            <a:endParaRPr lang="en-GB" sz="1600"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GB" sz="1600" b="0" i="0" dirty="0">
                <a:solidFill>
                  <a:srgbClr val="000000"/>
                </a:solidFill>
                <a:effectLst/>
                <a:latin typeface="Aptos" panose="020B0004020202020204" pitchFamily="34" charset="0"/>
              </a:rPr>
              <a:t>Revision hub - KNBS</a:t>
            </a:r>
          </a:p>
          <a:p>
            <a:pPr marL="285750" indent="-285750" algn="l" rtl="0" fontAlgn="base">
              <a:buFont typeface="Arial" panose="020B0604020202020204" pitchFamily="34" charset="0"/>
              <a:buChar char="•"/>
            </a:pPr>
            <a:r>
              <a:rPr lang="en-GB" sz="1600" b="0" i="0" dirty="0">
                <a:solidFill>
                  <a:srgbClr val="000000"/>
                </a:solidFill>
                <a:effectLst/>
                <a:latin typeface="Aptos" panose="020B0004020202020204" pitchFamily="34" charset="0"/>
              </a:rPr>
              <a:t>AQA website for past papers </a:t>
            </a:r>
          </a:p>
          <a:p>
            <a:pPr marL="285750" indent="-285750" algn="l" rtl="0" fontAlgn="base">
              <a:buFont typeface="Arial" panose="020B0604020202020204" pitchFamily="34" charset="0"/>
              <a:buChar char="•"/>
            </a:pPr>
            <a:r>
              <a:rPr lang="en-GB" sz="1600" dirty="0">
                <a:solidFill>
                  <a:srgbClr val="000000"/>
                </a:solidFill>
                <a:latin typeface="Aptos" panose="020B0004020202020204" pitchFamily="34" charset="0"/>
              </a:rPr>
              <a:t>.</a:t>
            </a:r>
          </a:p>
          <a:p>
            <a:pPr algn="l" rtl="0" fontAlgn="base"/>
            <a:r>
              <a:rPr lang="en-GB" sz="1600" b="0" i="0" dirty="0">
                <a:solidFill>
                  <a:srgbClr val="000000"/>
                </a:solidFill>
                <a:effectLst/>
                <a:latin typeface="Aptos" panose="020B0004020202020204" pitchFamily="34" charset="0"/>
              </a:rPr>
              <a:t>Purchase this book to support your revision</a:t>
            </a:r>
          </a:p>
        </p:txBody>
      </p:sp>
      <p:pic>
        <p:nvPicPr>
          <p:cNvPr id="6" name="Picture 5">
            <a:extLst>
              <a:ext uri="{FF2B5EF4-FFF2-40B4-BE49-F238E27FC236}">
                <a16:creationId xmlns:a16="http://schemas.microsoft.com/office/drawing/2014/main" id="{C1C9C0F1-00FD-95A1-B98C-9B1B849726B7}"/>
              </a:ext>
            </a:extLst>
          </p:cNvPr>
          <p:cNvPicPr>
            <a:picLocks noChangeAspect="1"/>
          </p:cNvPicPr>
          <p:nvPr/>
        </p:nvPicPr>
        <p:blipFill>
          <a:blip r:embed="rId4"/>
          <a:stretch>
            <a:fillRect/>
          </a:stretch>
        </p:blipFill>
        <p:spPr>
          <a:xfrm>
            <a:off x="4649452" y="7772399"/>
            <a:ext cx="2018047" cy="2018047"/>
          </a:xfrm>
          <a:prstGeom prst="rect">
            <a:avLst/>
          </a:prstGeom>
        </p:spPr>
      </p:pic>
    </p:spTree>
    <p:extLst>
      <p:ext uri="{BB962C8B-B14F-4D97-AF65-F5344CB8AC3E}">
        <p14:creationId xmlns:p14="http://schemas.microsoft.com/office/powerpoint/2010/main" val="406152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C8698-A059-AFE4-39F1-FBE6ABA34B63}"/>
              </a:ext>
            </a:extLst>
          </p:cNvPr>
          <p:cNvSpPr txBox="1"/>
          <p:nvPr/>
        </p:nvSpPr>
        <p:spPr>
          <a:xfrm>
            <a:off x="649432" y="274796"/>
            <a:ext cx="5559136" cy="9356408"/>
          </a:xfrm>
          <a:prstGeom prst="rect">
            <a:avLst/>
          </a:prstGeom>
          <a:noFill/>
        </p:spPr>
        <p:txBody>
          <a:bodyPr wrap="square">
            <a:spAutoFit/>
          </a:bodyPr>
          <a:lstStyle/>
          <a:p>
            <a:pPr algn="ctr" rtl="0" fontAlgn="base"/>
            <a:r>
              <a:rPr lang="en-GB" sz="1400" b="1" u="sng" dirty="0">
                <a:solidFill>
                  <a:srgbClr val="000000"/>
                </a:solidFill>
                <a:latin typeface="Aptos" panose="020B0004020202020204" pitchFamily="34" charset="0"/>
              </a:rPr>
              <a:t>November PPE - Music</a:t>
            </a:r>
          </a:p>
          <a:p>
            <a:pPr algn="ctr" rtl="0" fontAlgn="base"/>
            <a:r>
              <a:rPr lang="en-GB" sz="1400" b="1" u="sng" dirty="0">
                <a:solidFill>
                  <a:srgbClr val="000000"/>
                </a:solidFill>
                <a:latin typeface="Aptos" panose="020B0004020202020204" pitchFamily="34" charset="0"/>
              </a:rPr>
              <a:t>Friday 15</a:t>
            </a:r>
            <a:r>
              <a:rPr lang="en-GB" sz="1400" b="1" u="sng" baseline="30000" dirty="0">
                <a:solidFill>
                  <a:srgbClr val="000000"/>
                </a:solidFill>
                <a:latin typeface="Aptos" panose="020B0004020202020204" pitchFamily="34" charset="0"/>
              </a:rPr>
              <a:t>th</a:t>
            </a:r>
            <a:r>
              <a:rPr lang="en-GB" sz="1400" b="1" u="sng" dirty="0">
                <a:solidFill>
                  <a:srgbClr val="000000"/>
                </a:solidFill>
                <a:latin typeface="Aptos" panose="020B0004020202020204" pitchFamily="34" charset="0"/>
              </a:rPr>
              <a:t>  November 13.55pm </a:t>
            </a:r>
          </a:p>
          <a:p>
            <a:pPr algn="ctr" rtl="0" fontAlgn="base"/>
            <a:r>
              <a:rPr lang="en-GB" sz="1400" b="1" i="0" u="sng" dirty="0">
                <a:solidFill>
                  <a:srgbClr val="000000"/>
                </a:solidFill>
                <a:effectLst/>
                <a:latin typeface="Aptos" panose="020B0004020202020204" pitchFamily="34" charset="0"/>
              </a:rPr>
              <a:t>1 hour 30 mins</a:t>
            </a:r>
          </a:p>
          <a:p>
            <a:pPr algn="l" fontAlgn="base"/>
            <a:r>
              <a:rPr lang="en-GB" sz="1400" b="0" i="0" dirty="0">
                <a:solidFill>
                  <a:srgbClr val="000000"/>
                </a:solidFill>
                <a:effectLst/>
                <a:latin typeface="Aptos" panose="020B0004020202020204" pitchFamily="34" charset="0"/>
              </a:rPr>
              <a:t>11 PPE's in Music students will have to have revised all of the previous areas of study which we have covered.</a:t>
            </a:r>
          </a:p>
          <a:p>
            <a:pPr algn="l" fontAlgn="base"/>
            <a:br>
              <a:rPr lang="en-GB" sz="1400" b="0" i="0" dirty="0">
                <a:solidFill>
                  <a:srgbClr val="000000"/>
                </a:solidFill>
                <a:effectLst/>
                <a:latin typeface="Aptos" panose="020B0004020202020204" pitchFamily="34" charset="0"/>
              </a:rPr>
            </a:br>
            <a:endParaRPr lang="en-GB" sz="1400" b="0" i="0" dirty="0">
              <a:solidFill>
                <a:srgbClr val="000000"/>
              </a:solidFill>
              <a:effectLst/>
              <a:latin typeface="Aptos" panose="020B0004020202020204" pitchFamily="34" charset="0"/>
            </a:endParaRPr>
          </a:p>
          <a:p>
            <a:pPr algn="l" fontAlgn="base"/>
            <a:r>
              <a:rPr lang="en-GB" sz="1400" b="1" i="0" dirty="0">
                <a:solidFill>
                  <a:srgbClr val="000000"/>
                </a:solidFill>
                <a:effectLst/>
                <a:latin typeface="Aptos" panose="020B0004020202020204" pitchFamily="34" charset="0"/>
              </a:rPr>
              <a:t>AoS2 - Music for Ensemble (</a:t>
            </a:r>
            <a:r>
              <a:rPr lang="en-GB" sz="1400" b="1" i="1" dirty="0">
                <a:solidFill>
                  <a:srgbClr val="000000"/>
                </a:solidFill>
                <a:effectLst/>
                <a:latin typeface="Aptos" panose="020B0004020202020204" pitchFamily="34" charset="0"/>
              </a:rPr>
              <a:t>Jazz/Blues, Musical Theatre, Chamber Music)</a:t>
            </a:r>
            <a:endParaRPr lang="en-GB" sz="1400" b="0" i="0" dirty="0">
              <a:solidFill>
                <a:srgbClr val="000000"/>
              </a:solidFill>
              <a:effectLst/>
              <a:latin typeface="Aptos" panose="020B0004020202020204" pitchFamily="34" charset="0"/>
            </a:endParaRPr>
          </a:p>
          <a:p>
            <a:pPr algn="l" fontAlgn="base"/>
            <a:r>
              <a:rPr lang="en-GB" sz="1400" b="1" i="0" dirty="0">
                <a:solidFill>
                  <a:srgbClr val="000000"/>
                </a:solidFill>
                <a:effectLst/>
                <a:latin typeface="Aptos" panose="020B0004020202020204" pitchFamily="34" charset="0"/>
              </a:rPr>
              <a:t>AoS3 - Film Music</a:t>
            </a:r>
            <a:endParaRPr lang="en-GB" sz="1400" b="0" i="0" dirty="0">
              <a:solidFill>
                <a:srgbClr val="000000"/>
              </a:solidFill>
              <a:effectLst/>
              <a:latin typeface="Aptos" panose="020B0004020202020204" pitchFamily="34" charset="0"/>
            </a:endParaRPr>
          </a:p>
          <a:p>
            <a:pPr algn="l" fontAlgn="base"/>
            <a:r>
              <a:rPr lang="en-GB" sz="1400" b="1" i="0" dirty="0">
                <a:solidFill>
                  <a:srgbClr val="000000"/>
                </a:solidFill>
                <a:effectLst/>
                <a:latin typeface="Aptos" panose="020B0004020202020204" pitchFamily="34" charset="0"/>
              </a:rPr>
              <a:t>AoS4 - Popular Music (Rock, Pop, Bhangra, Fusion)</a:t>
            </a:r>
            <a:endParaRPr lang="en-GB" sz="1400" b="0" i="0" dirty="0">
              <a:solidFill>
                <a:srgbClr val="000000"/>
              </a:solidFill>
              <a:effectLst/>
              <a:latin typeface="Aptos" panose="020B0004020202020204" pitchFamily="34" charset="0"/>
            </a:endParaRPr>
          </a:p>
          <a:p>
            <a:pPr algn="l" fontAlgn="base"/>
            <a:br>
              <a:rPr lang="en-GB" sz="1400" b="0" i="0" dirty="0">
                <a:solidFill>
                  <a:srgbClr val="000000"/>
                </a:solidFill>
                <a:effectLst/>
                <a:latin typeface="Aptos" panose="020B0004020202020204" pitchFamily="34" charset="0"/>
              </a:rPr>
            </a:br>
            <a:endParaRPr lang="en-GB" sz="1400" b="0" i="0" dirty="0">
              <a:solidFill>
                <a:srgbClr val="000000"/>
              </a:solidFill>
              <a:effectLst/>
              <a:latin typeface="Aptos" panose="020B0004020202020204" pitchFamily="34" charset="0"/>
            </a:endParaRPr>
          </a:p>
          <a:p>
            <a:pPr algn="l" fontAlgn="base"/>
            <a:r>
              <a:rPr lang="en-GB" sz="1400" b="0" i="0" dirty="0">
                <a:solidFill>
                  <a:srgbClr val="000000"/>
                </a:solidFill>
                <a:effectLst/>
                <a:latin typeface="Aptos" panose="020B0004020202020204" pitchFamily="34" charset="0"/>
              </a:rPr>
              <a:t>They will also have a couple of questions on their set work </a:t>
            </a:r>
            <a:r>
              <a:rPr lang="en-GB" sz="1400" b="1" i="0" dirty="0">
                <a:solidFill>
                  <a:srgbClr val="000000"/>
                </a:solidFill>
                <a:effectLst/>
                <a:latin typeface="Aptos" panose="020B0004020202020204" pitchFamily="34" charset="0"/>
              </a:rPr>
              <a:t>Toto - Africa</a:t>
            </a:r>
            <a:r>
              <a:rPr lang="en-GB" sz="1400" b="0" i="0" dirty="0">
                <a:solidFill>
                  <a:srgbClr val="000000"/>
                </a:solidFill>
                <a:effectLst/>
                <a:latin typeface="Aptos" panose="020B0004020202020204" pitchFamily="34" charset="0"/>
              </a:rPr>
              <a:t>. They should have memorised all the key information about this piece using their notes which we went over at the end of last year.</a:t>
            </a:r>
          </a:p>
          <a:p>
            <a:pPr algn="l" fontAlgn="base"/>
            <a:br>
              <a:rPr lang="en-GB" sz="1400" b="0" i="0" dirty="0">
                <a:solidFill>
                  <a:srgbClr val="000000"/>
                </a:solidFill>
                <a:effectLst/>
                <a:latin typeface="Aptos" panose="020B0004020202020204" pitchFamily="34" charset="0"/>
              </a:rPr>
            </a:br>
            <a:endParaRPr lang="en-GB" sz="1400" b="0" i="0" dirty="0">
              <a:solidFill>
                <a:srgbClr val="000000"/>
              </a:solidFill>
              <a:effectLst/>
              <a:latin typeface="Aptos" panose="020B0004020202020204" pitchFamily="34" charset="0"/>
            </a:endParaRPr>
          </a:p>
          <a:p>
            <a:pPr algn="l" fontAlgn="base"/>
            <a:r>
              <a:rPr lang="en-GB" sz="1400" b="0" i="0" dirty="0">
                <a:solidFill>
                  <a:srgbClr val="000000"/>
                </a:solidFill>
                <a:effectLst/>
                <a:latin typeface="Aptos" panose="020B0004020202020204" pitchFamily="34" charset="0"/>
              </a:rPr>
              <a:t>Students should also be expected to have a clear knowledge of all of the </a:t>
            </a:r>
            <a:r>
              <a:rPr lang="en-GB" sz="1400" b="1" i="0" dirty="0">
                <a:solidFill>
                  <a:srgbClr val="000000"/>
                </a:solidFill>
                <a:effectLst/>
                <a:latin typeface="Aptos" panose="020B0004020202020204" pitchFamily="34" charset="0"/>
              </a:rPr>
              <a:t>Elements of Music </a:t>
            </a:r>
            <a:r>
              <a:rPr lang="en-GB" sz="1400" b="0" i="0" dirty="0">
                <a:solidFill>
                  <a:srgbClr val="000000"/>
                </a:solidFill>
                <a:effectLst/>
                <a:latin typeface="Aptos" panose="020B0004020202020204" pitchFamily="34" charset="0"/>
              </a:rPr>
              <a:t>and </a:t>
            </a:r>
            <a:r>
              <a:rPr lang="en-GB" sz="1400" b="1" i="0" dirty="0">
                <a:solidFill>
                  <a:srgbClr val="000000"/>
                </a:solidFill>
                <a:effectLst/>
                <a:latin typeface="Aptos" panose="020B0004020202020204" pitchFamily="34" charset="0"/>
              </a:rPr>
              <a:t>Musical Dictation</a:t>
            </a:r>
            <a:r>
              <a:rPr lang="en-GB" sz="1400" b="0" i="0" dirty="0">
                <a:solidFill>
                  <a:srgbClr val="000000"/>
                </a:solidFill>
                <a:effectLst/>
                <a:latin typeface="Aptos" panose="020B0004020202020204" pitchFamily="34" charset="0"/>
              </a:rPr>
              <a:t>. They also need to make sure that they prepare themselves for the long answer question (essay style).</a:t>
            </a:r>
          </a:p>
          <a:p>
            <a:pPr algn="l" fontAlgn="base"/>
            <a:br>
              <a:rPr lang="en-GB" sz="1400" b="0" i="0" dirty="0">
                <a:solidFill>
                  <a:srgbClr val="000000"/>
                </a:solidFill>
                <a:effectLst/>
                <a:latin typeface="Aptos" panose="020B0004020202020204" pitchFamily="34" charset="0"/>
              </a:rPr>
            </a:br>
            <a:endParaRPr lang="en-GB" sz="1400" b="0" i="0" dirty="0">
              <a:solidFill>
                <a:srgbClr val="000000"/>
              </a:solidFill>
              <a:effectLst/>
              <a:latin typeface="Aptos" panose="020B0004020202020204" pitchFamily="34" charset="0"/>
            </a:endParaRPr>
          </a:p>
          <a:p>
            <a:pPr algn="l" fontAlgn="base"/>
            <a:r>
              <a:rPr lang="en-GB" sz="1400" b="0" i="0" dirty="0">
                <a:solidFill>
                  <a:srgbClr val="000000"/>
                </a:solidFill>
                <a:effectLst/>
                <a:latin typeface="Aptos" panose="020B0004020202020204" pitchFamily="34" charset="0"/>
              </a:rPr>
              <a:t>The boys will also be recording 1 piece of music which they should have already been practising on their instrument. They will have a 20 minute time slot allocated to them where they will have to perform to myself.</a:t>
            </a:r>
          </a:p>
          <a:p>
            <a:pPr algn="l" fontAlgn="base"/>
            <a:br>
              <a:rPr lang="en-GB" sz="1400" b="0" i="0" dirty="0">
                <a:solidFill>
                  <a:srgbClr val="000000"/>
                </a:solidFill>
                <a:effectLst/>
                <a:latin typeface="Aptos" panose="020B0004020202020204" pitchFamily="34" charset="0"/>
              </a:rPr>
            </a:br>
            <a:endParaRPr lang="en-GB" sz="1400" b="0" i="0" dirty="0">
              <a:solidFill>
                <a:srgbClr val="000000"/>
              </a:solidFill>
              <a:effectLst/>
              <a:latin typeface="Aptos" panose="020B0004020202020204" pitchFamily="34" charset="0"/>
            </a:endParaRPr>
          </a:p>
          <a:p>
            <a:pPr algn="l" fontAlgn="base"/>
            <a:r>
              <a:rPr lang="en-GB" sz="1400" b="0" i="0" dirty="0">
                <a:solidFill>
                  <a:srgbClr val="000000"/>
                </a:solidFill>
                <a:effectLst/>
                <a:latin typeface="Aptos" panose="020B0004020202020204" pitchFamily="34" charset="0"/>
              </a:rPr>
              <a:t>They boys should be referring back to their notes which they have took during the lessons but can also find revision through websites such as Bitesize.</a:t>
            </a:r>
          </a:p>
          <a:p>
            <a:pPr algn="l" fontAlgn="base"/>
            <a:br>
              <a:rPr lang="en-GB" sz="1400" b="0" i="0" dirty="0">
                <a:solidFill>
                  <a:srgbClr val="000000"/>
                </a:solidFill>
                <a:effectLst/>
                <a:latin typeface="Aptos" panose="020B0004020202020204" pitchFamily="34" charset="0"/>
              </a:rPr>
            </a:br>
            <a:endParaRPr lang="en-GB" sz="1400" b="0" i="0" dirty="0">
              <a:solidFill>
                <a:srgbClr val="000000"/>
              </a:solidFill>
              <a:effectLst/>
              <a:latin typeface="Aptos" panose="020B0004020202020204" pitchFamily="34" charset="0"/>
            </a:endParaRPr>
          </a:p>
          <a:p>
            <a:pPr algn="l" fontAlgn="base"/>
            <a:r>
              <a:rPr lang="en-GB" sz="1400" b="0" i="0" dirty="0">
                <a:solidFill>
                  <a:srgbClr val="000000"/>
                </a:solidFill>
                <a:effectLst/>
                <a:latin typeface="Aptos" panose="020B0004020202020204" pitchFamily="34" charset="0"/>
                <a:hlinkClick r:id="rId2"/>
              </a:rPr>
              <a:t>https://www.bbc.co.uk/bitesize/examspecs/zbmct39</a:t>
            </a:r>
            <a:endParaRPr lang="en-GB" sz="1400" b="0" i="0" dirty="0">
              <a:solidFill>
                <a:srgbClr val="000000"/>
              </a:solidFill>
              <a:effectLst/>
              <a:latin typeface="Aptos" panose="020B0004020202020204" pitchFamily="34" charset="0"/>
            </a:endParaRPr>
          </a:p>
          <a:p>
            <a:pPr algn="l" fontAlgn="base"/>
            <a:r>
              <a:rPr lang="en-GB" sz="1400" b="0" i="0" dirty="0">
                <a:solidFill>
                  <a:srgbClr val="000000"/>
                </a:solidFill>
                <a:effectLst/>
                <a:latin typeface="Aptos" panose="020B0004020202020204" pitchFamily="34" charset="0"/>
                <a:hlinkClick r:id="rId3"/>
              </a:rPr>
              <a:t>https://www.cgpbooks.co.uk/secondary-books/gcse/music/muws41-gcse-music-wjec-eduqas-complete?srsltid=AfmBOop68eBxblIheSO3CYTbnP8folHoHKjgKDhYU-yzE1XHHbmfXNwx</a:t>
            </a:r>
            <a:r>
              <a:rPr lang="en-GB" sz="1400" b="0" i="0" dirty="0">
                <a:solidFill>
                  <a:srgbClr val="000000"/>
                </a:solidFill>
                <a:effectLst/>
                <a:latin typeface="Aptos" panose="020B0004020202020204" pitchFamily="34" charset="0"/>
              </a:rPr>
              <a:t> (this book may come in handy should boys want to purchase it for revision).</a:t>
            </a:r>
          </a:p>
          <a:p>
            <a:br>
              <a:rPr lang="en-GB" sz="1400" dirty="0"/>
            </a:br>
            <a:endParaRPr lang="en-GB" sz="1400" dirty="0"/>
          </a:p>
        </p:txBody>
      </p:sp>
    </p:spTree>
    <p:extLst>
      <p:ext uri="{BB962C8B-B14F-4D97-AF65-F5344CB8AC3E}">
        <p14:creationId xmlns:p14="http://schemas.microsoft.com/office/powerpoint/2010/main" val="200141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4175EB-4742-85DF-5C23-DF70CA792C45}"/>
              </a:ext>
            </a:extLst>
          </p:cNvPr>
          <p:cNvSpPr txBox="1"/>
          <p:nvPr/>
        </p:nvSpPr>
        <p:spPr>
          <a:xfrm>
            <a:off x="443345" y="237993"/>
            <a:ext cx="6248400" cy="2031325"/>
          </a:xfrm>
          <a:prstGeom prst="rect">
            <a:avLst/>
          </a:prstGeom>
          <a:noFill/>
        </p:spPr>
        <p:txBody>
          <a:bodyPr wrap="square">
            <a:spAutoFit/>
          </a:bodyPr>
          <a:lstStyle/>
          <a:p>
            <a:pPr algn="ctr" rtl="0" fontAlgn="base"/>
            <a:r>
              <a:rPr lang="en-GB" sz="1400" b="1" u="sng" dirty="0">
                <a:solidFill>
                  <a:srgbClr val="000000"/>
                </a:solidFill>
                <a:latin typeface="Aptos" panose="020B0004020202020204" pitchFamily="34" charset="0"/>
              </a:rPr>
              <a:t>November PPE - Spanish</a:t>
            </a:r>
          </a:p>
          <a:p>
            <a:pPr marL="285750" indent="-285750" rtl="0" fontAlgn="base">
              <a:buFont typeface="Arial" panose="020B0604020202020204" pitchFamily="34" charset="0"/>
              <a:buChar char="•"/>
            </a:pPr>
            <a:r>
              <a:rPr lang="en-GB" sz="1400" b="1" u="sng" dirty="0">
                <a:solidFill>
                  <a:srgbClr val="000000"/>
                </a:solidFill>
                <a:latin typeface="Aptos" panose="020B0004020202020204" pitchFamily="34" charset="0"/>
              </a:rPr>
              <a:t>Wednesday 13</a:t>
            </a:r>
            <a:r>
              <a:rPr lang="en-GB" sz="1400" b="1" u="sng" baseline="30000" dirty="0">
                <a:solidFill>
                  <a:srgbClr val="000000"/>
                </a:solidFill>
                <a:latin typeface="Aptos" panose="020B0004020202020204" pitchFamily="34" charset="0"/>
              </a:rPr>
              <a:t>th</a:t>
            </a:r>
            <a:r>
              <a:rPr lang="en-GB" sz="1400" b="1" u="sng" dirty="0">
                <a:solidFill>
                  <a:srgbClr val="000000"/>
                </a:solidFill>
                <a:latin typeface="Aptos" panose="020B0004020202020204" pitchFamily="34" charset="0"/>
              </a:rPr>
              <a:t> November- 13.55pm </a:t>
            </a:r>
          </a:p>
          <a:p>
            <a:pPr algn="ctr" rtl="0" fontAlgn="base"/>
            <a:r>
              <a:rPr lang="en-GB" sz="1400" b="1" i="1" u="sng" dirty="0">
                <a:solidFill>
                  <a:srgbClr val="000000"/>
                </a:solidFill>
                <a:latin typeface="Aptos" panose="020B0004020202020204" pitchFamily="34" charset="0"/>
              </a:rPr>
              <a:t>Reading and Listening </a:t>
            </a:r>
            <a:r>
              <a:rPr lang="en-GB" sz="1400" b="1" u="sng" dirty="0">
                <a:solidFill>
                  <a:srgbClr val="000000"/>
                </a:solidFill>
                <a:latin typeface="Aptos" panose="020B0004020202020204" pitchFamily="34" charset="0"/>
              </a:rPr>
              <a:t>- </a:t>
            </a:r>
            <a:r>
              <a:rPr lang="en-GB" sz="1400" b="1" i="0" u="sng" dirty="0">
                <a:solidFill>
                  <a:srgbClr val="000000"/>
                </a:solidFill>
                <a:effectLst/>
                <a:latin typeface="Aptos" panose="020B0004020202020204" pitchFamily="34" charset="0"/>
              </a:rPr>
              <a:t>1 hour 35 mins/ 1 hour 45 mins</a:t>
            </a:r>
          </a:p>
          <a:p>
            <a:pPr marL="285750" indent="-285750" rtl="0" fontAlgn="base">
              <a:buFont typeface="Arial" panose="020B0604020202020204" pitchFamily="34" charset="0"/>
              <a:buChar char="•"/>
            </a:pPr>
            <a:r>
              <a:rPr lang="en-GB" sz="1400" b="1" u="sng" dirty="0">
                <a:solidFill>
                  <a:srgbClr val="000000"/>
                </a:solidFill>
                <a:latin typeface="Aptos" panose="020B0004020202020204" pitchFamily="34" charset="0"/>
              </a:rPr>
              <a:t>Monday 18</a:t>
            </a:r>
            <a:r>
              <a:rPr lang="en-GB" sz="1400" b="1" u="sng" baseline="30000" dirty="0">
                <a:solidFill>
                  <a:srgbClr val="000000"/>
                </a:solidFill>
                <a:latin typeface="Aptos" panose="020B0004020202020204" pitchFamily="34" charset="0"/>
              </a:rPr>
              <a:t>th</a:t>
            </a:r>
            <a:r>
              <a:rPr lang="en-GB" sz="1400" b="1" u="sng" dirty="0">
                <a:solidFill>
                  <a:srgbClr val="000000"/>
                </a:solidFill>
                <a:latin typeface="Aptos" panose="020B0004020202020204" pitchFamily="34" charset="0"/>
              </a:rPr>
              <a:t> November- 8.30am </a:t>
            </a:r>
          </a:p>
          <a:p>
            <a:pPr rtl="0" fontAlgn="base"/>
            <a:r>
              <a:rPr lang="en-GB" sz="1400" b="1" i="1" u="sng" dirty="0">
                <a:solidFill>
                  <a:srgbClr val="000000"/>
                </a:solidFill>
                <a:latin typeface="Aptos" panose="020B0004020202020204" pitchFamily="34" charset="0"/>
              </a:rPr>
              <a:t>Writing  </a:t>
            </a:r>
            <a:r>
              <a:rPr lang="en-GB" sz="1400" b="1" u="sng" dirty="0">
                <a:solidFill>
                  <a:srgbClr val="000000"/>
                </a:solidFill>
                <a:latin typeface="Aptos" panose="020B0004020202020204" pitchFamily="34" charset="0"/>
              </a:rPr>
              <a:t>- </a:t>
            </a:r>
            <a:r>
              <a:rPr lang="en-GB" sz="1400" b="1" i="0" u="sng" dirty="0">
                <a:solidFill>
                  <a:srgbClr val="000000"/>
                </a:solidFill>
                <a:effectLst/>
                <a:latin typeface="Aptos" panose="020B0004020202020204" pitchFamily="34" charset="0"/>
              </a:rPr>
              <a:t>1 hour / 1 hour 15min</a:t>
            </a:r>
          </a:p>
          <a:p>
            <a:pPr rtl="0" fontAlgn="base"/>
            <a:endParaRPr lang="en-GB" sz="1400" b="1" u="sng" dirty="0">
              <a:solidFill>
                <a:srgbClr val="000000"/>
              </a:solidFill>
              <a:latin typeface="Aptos" panose="020B0004020202020204" pitchFamily="34" charset="0"/>
            </a:endParaRPr>
          </a:p>
          <a:p>
            <a:pPr rtl="0" fontAlgn="base"/>
            <a:r>
              <a:rPr lang="en-GB" sz="1400" b="1" i="0" dirty="0">
                <a:solidFill>
                  <a:srgbClr val="000000"/>
                </a:solidFill>
                <a:effectLst/>
                <a:latin typeface="Aptos" panose="020B0004020202020204" pitchFamily="34" charset="0"/>
              </a:rPr>
              <a:t>French and Spanish speaking exams will begin on Thursday 28th November. </a:t>
            </a:r>
            <a:r>
              <a:rPr lang="en-GB" sz="1400" i="0" dirty="0">
                <a:solidFill>
                  <a:srgbClr val="000000"/>
                </a:solidFill>
                <a:effectLst/>
                <a:latin typeface="Aptos" panose="020B0004020202020204" pitchFamily="34" charset="0"/>
              </a:rPr>
              <a:t>Students will be informed of their 20 minute slot and specific date in due course</a:t>
            </a:r>
          </a:p>
        </p:txBody>
      </p:sp>
      <p:graphicFrame>
        <p:nvGraphicFramePr>
          <p:cNvPr id="8" name="Table 7">
            <a:extLst>
              <a:ext uri="{FF2B5EF4-FFF2-40B4-BE49-F238E27FC236}">
                <a16:creationId xmlns:a16="http://schemas.microsoft.com/office/drawing/2014/main" id="{E0AAFEB0-4C35-7C41-2837-9F5E80473C39}"/>
              </a:ext>
            </a:extLst>
          </p:cNvPr>
          <p:cNvGraphicFramePr>
            <a:graphicFrameLocks noGrp="1"/>
          </p:cNvGraphicFramePr>
          <p:nvPr>
            <p:extLst>
              <p:ext uri="{D42A27DB-BD31-4B8C-83A1-F6EECF244321}">
                <p14:modId xmlns:p14="http://schemas.microsoft.com/office/powerpoint/2010/main" val="3582192009"/>
              </p:ext>
            </p:extLst>
          </p:nvPr>
        </p:nvGraphicFramePr>
        <p:xfrm>
          <a:off x="443345" y="2252636"/>
          <a:ext cx="5964382" cy="7468217"/>
        </p:xfrm>
        <a:graphic>
          <a:graphicData uri="http://schemas.openxmlformats.org/drawingml/2006/table">
            <a:tbl>
              <a:tblPr firstRow="1" firstCol="1" bandRow="1"/>
              <a:tblGrid>
                <a:gridCol w="1636195">
                  <a:extLst>
                    <a:ext uri="{9D8B030D-6E8A-4147-A177-3AD203B41FA5}">
                      <a16:colId xmlns:a16="http://schemas.microsoft.com/office/drawing/2014/main" val="2491199702"/>
                    </a:ext>
                  </a:extLst>
                </a:gridCol>
                <a:gridCol w="1775395">
                  <a:extLst>
                    <a:ext uri="{9D8B030D-6E8A-4147-A177-3AD203B41FA5}">
                      <a16:colId xmlns:a16="http://schemas.microsoft.com/office/drawing/2014/main" val="3472392843"/>
                    </a:ext>
                  </a:extLst>
                </a:gridCol>
                <a:gridCol w="1276396">
                  <a:extLst>
                    <a:ext uri="{9D8B030D-6E8A-4147-A177-3AD203B41FA5}">
                      <a16:colId xmlns:a16="http://schemas.microsoft.com/office/drawing/2014/main" val="2504681573"/>
                    </a:ext>
                  </a:extLst>
                </a:gridCol>
                <a:gridCol w="1276396">
                  <a:extLst>
                    <a:ext uri="{9D8B030D-6E8A-4147-A177-3AD203B41FA5}">
                      <a16:colId xmlns:a16="http://schemas.microsoft.com/office/drawing/2014/main" val="499556054"/>
                    </a:ext>
                  </a:extLst>
                </a:gridCol>
              </a:tblGrid>
              <a:tr h="241252">
                <a:tc gridSpan="4">
                  <a:txBody>
                    <a:bodyPr/>
                    <a:lstStyle/>
                    <a:p>
                      <a:pPr algn="ctr">
                        <a:lnSpc>
                          <a:spcPct val="107000"/>
                        </a:lnSpc>
                        <a:spcBef>
                          <a:spcPts val="1200"/>
                        </a:spcBef>
                      </a:pPr>
                      <a:r>
                        <a:rPr lang="en-GB"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Year 11 Spanish: The 21 Day Countdown to </a:t>
                      </a:r>
                      <a:r>
                        <a:rPr lang="en-GB" sz="1200" b="1" kern="0"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Yr</a:t>
                      </a:r>
                      <a:r>
                        <a:rPr lang="en-GB"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11 PPE1   -      Revise the </a:t>
                      </a:r>
                      <a:r>
                        <a:rPr lang="en-GB" sz="1200" b="1" kern="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 units </a:t>
                      </a:r>
                      <a:r>
                        <a:rPr lang="en-GB"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in </a:t>
                      </a:r>
                      <a:r>
                        <a:rPr lang="en-GB" sz="1200" b="1" kern="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21 days</a:t>
                      </a:r>
                      <a:endParaRPr lang="en-GB" sz="1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20" marR="520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26467265"/>
                  </a:ext>
                </a:extLst>
              </a:tr>
              <a:tr h="492897">
                <a:tc gridSpan="4">
                  <a:txBody>
                    <a:bodyPr/>
                    <a:lstStyle/>
                    <a:p>
                      <a:pPr algn="ctr">
                        <a:lnSpc>
                          <a:spcPct val="107000"/>
                        </a:lnSpc>
                        <a:spcAft>
                          <a:spcPts val="800"/>
                        </a:spcAft>
                      </a:pPr>
                      <a:r>
                        <a:rPr lang="en-GB" sz="1000">
                          <a:solidFill>
                            <a:srgbClr val="000000"/>
                          </a:solidFill>
                          <a:effectLst/>
                          <a:latin typeface="Futura Md BT" panose="020B0802020204020204" pitchFamily="34" charset="0"/>
                          <a:ea typeface="Times New Roman" panose="02020603050405020304" pitchFamily="18" charset="0"/>
                          <a:cs typeface="Calibri" panose="020F0502020204030204" pitchFamily="34" charset="0"/>
                        </a:rPr>
                        <a:t>Revision can feel daunting so here it is broken down into smaller chunks. Complete as many as possible and you WILL improve your exam performance. Cross each chunk off one complete and you will feel a sense of achievement.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23046851"/>
                  </a:ext>
                </a:extLst>
              </a:tr>
              <a:tr h="868846">
                <a:tc>
                  <a:txBody>
                    <a:bodyPr/>
                    <a:lstStyle/>
                    <a:p>
                      <a:pPr algn="ctr">
                        <a:lnSpc>
                          <a:spcPct val="107000"/>
                        </a:lnSpc>
                        <a:spcAft>
                          <a:spcPts val="800"/>
                        </a:spcAft>
                      </a:pPr>
                      <a:r>
                        <a:rPr lang="en-GB" sz="1000" b="1"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8 -  Holidays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vocabulary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make a list of the words you didn’t know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b="1"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5 – house and town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the vocabulary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make a list of the words you didn’t know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b="1"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4 - Festivals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vocabulary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make a list of the words you didn’t know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b="1"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3 – Free time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vocabulary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make a list of the words you didn’t know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186816"/>
                  </a:ext>
                </a:extLst>
              </a:tr>
              <a:tr h="1202908">
                <a:tc>
                  <a:txBody>
                    <a:bodyPr/>
                    <a:lstStyle/>
                    <a:p>
                      <a:pPr algn="l">
                        <a:lnSpc>
                          <a:spcPct val="107000"/>
                        </a:lnSpc>
                        <a:spcAft>
                          <a:spcPts val="800"/>
                        </a:spcAft>
                      </a:pP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8.1G</a:t>
                      </a: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8.2G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8.1F</a:t>
                      </a: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8.2F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8.1H</a:t>
                      </a: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rPr>
                        <a:t>8.2H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8"/>
                        </a:rPr>
                        <a:t>5.1G</a:t>
                      </a: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9"/>
                        </a:rPr>
                        <a:t>5.2G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0"/>
                        </a:rPr>
                        <a:t>5.1F</a:t>
                      </a: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1"/>
                        </a:rPr>
                        <a:t>5.2F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2"/>
                        </a:rPr>
                        <a:t>5.1H</a:t>
                      </a: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0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3"/>
                        </a:rPr>
                        <a:t>5.2H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4.1G</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4.2G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4.1F</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4.2F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8"/>
                        </a:rPr>
                        <a:t>4.1H</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9"/>
                        </a:rPr>
                        <a:t>4.2H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0"/>
                        </a:rPr>
                        <a:t>3.1G</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1"/>
                        </a:rPr>
                        <a:t>3.2G</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2"/>
                        </a:rPr>
                        <a:t>3.3G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3"/>
                        </a:rPr>
                        <a:t>3.1F</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4"/>
                        </a:rPr>
                        <a:t>3.2F</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5"/>
                        </a:rPr>
                        <a:t>3.3F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6"/>
                        </a:rPr>
                        <a:t>3.1H</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7"/>
                        </a:rPr>
                        <a:t>3.2H</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8"/>
                        </a:rPr>
                        <a:t>3.3H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658068"/>
                  </a:ext>
                </a:extLst>
              </a:tr>
              <a:tr h="1782779">
                <a:tc>
                  <a:txBody>
                    <a:bodyPr/>
                    <a:lstStyle/>
                    <a:p>
                      <a:pPr algn="l">
                        <a:lnSpc>
                          <a:spcPct val="107000"/>
                        </a:lnSpc>
                        <a:spcAft>
                          <a:spcPts val="800"/>
                        </a:spcAft>
                      </a:pPr>
                      <a:r>
                        <a:rPr lang="en-GB"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a:t>
                      </a:r>
                      <a:r>
                        <a:rPr lang="en-GB"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holiday questions</a:t>
                      </a:r>
                      <a:r>
                        <a:rPr lang="en-GB"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your speaking booklet: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5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Theme 2 - Q6a/ 6b/6c/ 6d</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5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Consolidate Units 8 and 5</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vocabulary  </a:t>
                      </a:r>
                      <a:r>
                        <a:rPr lang="en-GB" sz="105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going over all of the words from the list you made</a:t>
                      </a:r>
                      <a:r>
                        <a:rPr lang="en-GB"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Bef>
                          <a:spcPts val="1200"/>
                        </a:spcBef>
                        <a:spcAft>
                          <a:spcPts val="800"/>
                        </a:spcAft>
                      </a:pPr>
                      <a:r>
                        <a:rPr lang="en-GB"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Consolidate the topics of </a:t>
                      </a: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holidays </a:t>
                      </a:r>
                      <a:r>
                        <a:rPr lang="en-GB"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your speaking booklet:  </a:t>
                      </a:r>
                      <a:r>
                        <a:rPr lang="en-GB" sz="105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Theme 2 – Q1a/ 1b/1c/ 1d/ Q2a/ 2b/3a/ 3b/3c/3d/ Q6a/ 6b/6c/ 6d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a:t>
                      </a:r>
                      <a:r>
                        <a:rPr lang="en-GB" sz="105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 time questions</a:t>
                      </a:r>
                      <a:r>
                        <a:rPr lang="en-GB"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your speaking booklet: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5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Theme 1 - Q6a/ 6b/ 6c/6d/ 7a/7b/7c</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a:t>
                      </a:r>
                      <a:r>
                        <a:rPr lang="en-GB"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 time questions</a:t>
                      </a:r>
                      <a:r>
                        <a:rPr lang="en-GB"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your speaking booklet: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5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Theme 1 - Q 8a/8b/ 9a/9b/9c/9d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153891"/>
                  </a:ext>
                </a:extLst>
              </a:tr>
              <a:tr h="868846">
                <a:tc>
                  <a:txBody>
                    <a:bodyPr/>
                    <a:lstStyle/>
                    <a:p>
                      <a:pPr algn="ctr">
                        <a:lnSpc>
                          <a:spcPct val="107000"/>
                        </a:lnSpc>
                        <a:spcAft>
                          <a:spcPts val="800"/>
                        </a:spcAft>
                      </a:pPr>
                      <a:r>
                        <a:rPr lang="en-GB" sz="1000" b="1"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2 -  technology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vocabulary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make a list of the words you didn’t know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b="1"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1 – self, family, friends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vocabulary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make a list of the words you didn’t know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800"/>
                        </a:spcAft>
                      </a:pPr>
                      <a:r>
                        <a:rPr lang="en-GB" sz="1100" b="1"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b="1"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Consolidate all units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vocabulary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going over all of the words from the list you made/ that you highlighted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800"/>
                        </a:spcAft>
                      </a:pPr>
                      <a:r>
                        <a:rPr lang="en-GB" sz="1200" b="1"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Wednesday 13</a:t>
                      </a:r>
                      <a:r>
                        <a:rPr lang="en-GB" sz="1200" b="1" u="sng"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GB" sz="12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November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Spanish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Listening + Reading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u="sng"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Yr</a:t>
                      </a:r>
                      <a:r>
                        <a:rPr lang="en-GB" sz="12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11 PPE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800578"/>
                  </a:ext>
                </a:extLst>
              </a:tr>
              <a:tr h="701816">
                <a:tc>
                  <a:txBody>
                    <a:bodyPr/>
                    <a:lstStyle/>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9"/>
                        </a:rPr>
                        <a:t>2.1G</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0"/>
                        </a:rPr>
                        <a:t>2.2G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1"/>
                        </a:rPr>
                        <a:t>2.1F</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2"/>
                        </a:rPr>
                        <a:t>2.2F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3"/>
                        </a:rPr>
                        <a:t>2.1H</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4"/>
                        </a:rPr>
                        <a:t>2.2H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5"/>
                        </a:rPr>
                        <a:t>1.1G</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6"/>
                        </a:rPr>
                        <a:t>1.2G</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7"/>
                        </a:rPr>
                        <a:t>1.1F</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8"/>
                        </a:rPr>
                        <a:t>1.2F</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9"/>
                        </a:rPr>
                        <a:t>1.1H</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0"/>
                        </a:rPr>
                        <a:t>1.2H</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98726484"/>
                  </a:ext>
                </a:extLst>
              </a:tr>
              <a:tr h="1202908">
                <a:tc>
                  <a:txBody>
                    <a:bodyPr/>
                    <a:lstStyle/>
                    <a:p>
                      <a:pPr algn="l">
                        <a:lnSpc>
                          <a:spcPct val="107000"/>
                        </a:lnSpc>
                        <a:spcAft>
                          <a:spcPts val="8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a:t>
                      </a:r>
                      <a:r>
                        <a:rPr lang="en-GB"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technology questions</a:t>
                      </a: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your speaking booklet: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Theme 1 - Q5a/ 5b/ 5c/ 5d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Revise the </a:t>
                      </a:r>
                      <a:r>
                        <a:rPr lang="en-GB"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 family, friends questions</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your speaking booklet: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Theme 1 - Q1a/ 1b / 1c/ 2a/ 3a/ 3b/4a/4b/4c</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20" marR="52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336603087"/>
                  </a:ext>
                </a:extLst>
              </a:tr>
            </a:tbl>
          </a:graphicData>
        </a:graphic>
      </p:graphicFrame>
    </p:spTree>
    <p:extLst>
      <p:ext uri="{BB962C8B-B14F-4D97-AF65-F5344CB8AC3E}">
        <p14:creationId xmlns:p14="http://schemas.microsoft.com/office/powerpoint/2010/main" val="102959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6AB51A-6E4D-E27A-840E-E6B55843D34A}"/>
              </a:ext>
            </a:extLst>
          </p:cNvPr>
          <p:cNvGraphicFramePr>
            <a:graphicFrameLocks noGrp="1"/>
          </p:cNvGraphicFramePr>
          <p:nvPr>
            <p:extLst>
              <p:ext uri="{D42A27DB-BD31-4B8C-83A1-F6EECF244321}">
                <p14:modId xmlns:p14="http://schemas.microsoft.com/office/powerpoint/2010/main" val="1871934674"/>
              </p:ext>
            </p:extLst>
          </p:nvPr>
        </p:nvGraphicFramePr>
        <p:xfrm>
          <a:off x="459041" y="7196358"/>
          <a:ext cx="5894894" cy="2515678"/>
        </p:xfrm>
        <a:graphic>
          <a:graphicData uri="http://schemas.openxmlformats.org/drawingml/2006/table">
            <a:tbl>
              <a:tblPr firstRow="1" firstCol="1" bandRow="1"/>
              <a:tblGrid>
                <a:gridCol w="2041894">
                  <a:extLst>
                    <a:ext uri="{9D8B030D-6E8A-4147-A177-3AD203B41FA5}">
                      <a16:colId xmlns:a16="http://schemas.microsoft.com/office/drawing/2014/main" val="1470292643"/>
                    </a:ext>
                  </a:extLst>
                </a:gridCol>
                <a:gridCol w="1799566">
                  <a:extLst>
                    <a:ext uri="{9D8B030D-6E8A-4147-A177-3AD203B41FA5}">
                      <a16:colId xmlns:a16="http://schemas.microsoft.com/office/drawing/2014/main" val="2566467522"/>
                    </a:ext>
                  </a:extLst>
                </a:gridCol>
                <a:gridCol w="581585">
                  <a:extLst>
                    <a:ext uri="{9D8B030D-6E8A-4147-A177-3AD203B41FA5}">
                      <a16:colId xmlns:a16="http://schemas.microsoft.com/office/drawing/2014/main" val="4080384957"/>
                    </a:ext>
                  </a:extLst>
                </a:gridCol>
                <a:gridCol w="972193">
                  <a:extLst>
                    <a:ext uri="{9D8B030D-6E8A-4147-A177-3AD203B41FA5}">
                      <a16:colId xmlns:a16="http://schemas.microsoft.com/office/drawing/2014/main" val="2199476737"/>
                    </a:ext>
                  </a:extLst>
                </a:gridCol>
                <a:gridCol w="499656">
                  <a:extLst>
                    <a:ext uri="{9D8B030D-6E8A-4147-A177-3AD203B41FA5}">
                      <a16:colId xmlns:a16="http://schemas.microsoft.com/office/drawing/2014/main" val="3616510383"/>
                    </a:ext>
                  </a:extLst>
                </a:gridCol>
              </a:tblGrid>
              <a:tr h="278580">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Topic</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Grammar</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Vocabulary list</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152628"/>
                  </a:ext>
                </a:extLst>
              </a:tr>
              <a:tr h="133930">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yourself and your family</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To use </a:t>
                      </a:r>
                      <a:r>
                        <a:rPr lang="en-GB" sz="1000" i="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avoir</a:t>
                      </a:r>
                      <a:r>
                        <a:rPr lang="en-GB" sz="1000">
                          <a:effectLst/>
                          <a:latin typeface="Calibri" panose="020F0502020204030204" pitchFamily="34" charset="0"/>
                          <a:ea typeface="Calibri" panose="020F0502020204030204" pitchFamily="34" charset="0"/>
                          <a:cs typeface="Times New Roman" panose="02020603050405020304" pitchFamily="18" charset="0"/>
                        </a:rPr>
                        <a:t> and </a:t>
                      </a:r>
                      <a:r>
                        <a:rPr lang="en-GB" sz="1000" i="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être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1.1G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314772"/>
                  </a:ext>
                </a:extLst>
              </a:tr>
              <a:tr h="140169">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Possessive adjectives</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70344476"/>
                  </a:ext>
                </a:extLst>
              </a:tr>
              <a:tr h="133930">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getting on with others</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Reflexive verbs</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1.1F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1.1F personality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332237"/>
                  </a:ext>
                </a:extLst>
              </a:tr>
              <a:tr h="363524">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Adjective agreement</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7249944"/>
                  </a:ext>
                </a:extLst>
              </a:tr>
              <a:tr h="189303">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family and friends</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Direct object pronouns</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1.1H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877581"/>
                  </a:ext>
                </a:extLst>
              </a:tr>
              <a:tr h="189303">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Comparative and superlative</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7327691"/>
                  </a:ext>
                </a:extLst>
              </a:tr>
              <a:tr h="133930">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personal relationships</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Position of adjectives</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1.2G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987586"/>
                  </a:ext>
                </a:extLst>
              </a:tr>
              <a:tr h="140169">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a:t>
                      </a:r>
                      <a:r>
                        <a:rPr lang="en-GB" sz="1000" i="1">
                          <a:effectLst/>
                          <a:latin typeface="Calibri" panose="020F0502020204030204" pitchFamily="34" charset="0"/>
                          <a:ea typeface="Calibri" panose="020F0502020204030204" pitchFamily="34" charset="0"/>
                          <a:cs typeface="Times New Roman" panose="02020603050405020304" pitchFamily="18" charset="0"/>
                        </a:rPr>
                        <a:t>qui </a:t>
                      </a:r>
                      <a:r>
                        <a:rPr lang="en-GB" sz="1000">
                          <a:effectLst/>
                          <a:latin typeface="Calibri" panose="020F0502020204030204" pitchFamily="34" charset="0"/>
                          <a:ea typeface="Calibri" panose="020F0502020204030204" pitchFamily="34" charset="0"/>
                          <a:cs typeface="Times New Roman" panose="02020603050405020304" pitchFamily="18" charset="0"/>
                        </a:rPr>
                        <a:t>and </a:t>
                      </a:r>
                      <a:r>
                        <a:rPr lang="en-GB" sz="1000" i="1">
                          <a:effectLst/>
                          <a:latin typeface="Calibri" panose="020F0502020204030204" pitchFamily="34" charset="0"/>
                          <a:ea typeface="Calibri" panose="020F0502020204030204" pitchFamily="34" charset="0"/>
                          <a:cs typeface="Times New Roman" panose="02020603050405020304" pitchFamily="18" charset="0"/>
                        </a:rPr>
                        <a:t>que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93284208"/>
                  </a:ext>
                </a:extLst>
              </a:tr>
              <a:tr h="133930">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future relationships</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immediate future tense</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1.2F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441025"/>
                  </a:ext>
                </a:extLst>
              </a:tr>
              <a:tr h="133930">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Direct and indirect pronouns</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13954271"/>
                  </a:ext>
                </a:extLst>
              </a:tr>
              <a:tr h="133930">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future relationships</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future tense</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1.2H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683961"/>
                  </a:ext>
                </a:extLst>
              </a:tr>
              <a:tr h="200780">
                <a:tc vMerge="1">
                  <a:txBody>
                    <a:bodyPr/>
                    <a:lstStyle/>
                    <a:p>
                      <a:endParaRPr lang="en-GB"/>
                    </a:p>
                  </a:txBody>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Using </a:t>
                      </a:r>
                      <a:r>
                        <a:rPr lang="en-GB" sz="1000" i="1" dirty="0" err="1">
                          <a:effectLst/>
                          <a:latin typeface="Calibri" panose="020F0502020204030204" pitchFamily="34" charset="0"/>
                          <a:ea typeface="Calibri" panose="020F0502020204030204" pitchFamily="34" charset="0"/>
                          <a:cs typeface="Times New Roman" panose="02020603050405020304" pitchFamily="18" charset="0"/>
                        </a:rPr>
                        <a:t>dont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25" marR="6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25" marR="6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10448220"/>
                  </a:ext>
                </a:extLst>
              </a:tr>
            </a:tbl>
          </a:graphicData>
        </a:graphic>
      </p:graphicFrame>
      <p:graphicFrame>
        <p:nvGraphicFramePr>
          <p:cNvPr id="4" name="Table 3">
            <a:extLst>
              <a:ext uri="{FF2B5EF4-FFF2-40B4-BE49-F238E27FC236}">
                <a16:creationId xmlns:a16="http://schemas.microsoft.com/office/drawing/2014/main" id="{DF26836E-229A-A00F-2416-419125D3E9E8}"/>
              </a:ext>
            </a:extLst>
          </p:cNvPr>
          <p:cNvGraphicFramePr>
            <a:graphicFrameLocks noGrp="1"/>
          </p:cNvGraphicFramePr>
          <p:nvPr>
            <p:extLst>
              <p:ext uri="{D42A27DB-BD31-4B8C-83A1-F6EECF244321}">
                <p14:modId xmlns:p14="http://schemas.microsoft.com/office/powerpoint/2010/main" val="2246849989"/>
              </p:ext>
            </p:extLst>
          </p:nvPr>
        </p:nvGraphicFramePr>
        <p:xfrm>
          <a:off x="613065" y="3665436"/>
          <a:ext cx="5493112" cy="3267949"/>
        </p:xfrm>
        <a:graphic>
          <a:graphicData uri="http://schemas.openxmlformats.org/drawingml/2006/table">
            <a:tbl>
              <a:tblPr firstRow="1" firstCol="1" bandRow="1"/>
              <a:tblGrid>
                <a:gridCol w="1961865">
                  <a:extLst>
                    <a:ext uri="{9D8B030D-6E8A-4147-A177-3AD203B41FA5}">
                      <a16:colId xmlns:a16="http://schemas.microsoft.com/office/drawing/2014/main" val="1847808278"/>
                    </a:ext>
                  </a:extLst>
                </a:gridCol>
                <a:gridCol w="1772375">
                  <a:extLst>
                    <a:ext uri="{9D8B030D-6E8A-4147-A177-3AD203B41FA5}">
                      <a16:colId xmlns:a16="http://schemas.microsoft.com/office/drawing/2014/main" val="2828422076"/>
                    </a:ext>
                  </a:extLst>
                </a:gridCol>
                <a:gridCol w="426258">
                  <a:extLst>
                    <a:ext uri="{9D8B030D-6E8A-4147-A177-3AD203B41FA5}">
                      <a16:colId xmlns:a16="http://schemas.microsoft.com/office/drawing/2014/main" val="3205216328"/>
                    </a:ext>
                  </a:extLst>
                </a:gridCol>
                <a:gridCol w="778481">
                  <a:extLst>
                    <a:ext uri="{9D8B030D-6E8A-4147-A177-3AD203B41FA5}">
                      <a16:colId xmlns:a16="http://schemas.microsoft.com/office/drawing/2014/main" val="3570953183"/>
                    </a:ext>
                  </a:extLst>
                </a:gridCol>
                <a:gridCol w="554133">
                  <a:extLst>
                    <a:ext uri="{9D8B030D-6E8A-4147-A177-3AD203B41FA5}">
                      <a16:colId xmlns:a16="http://schemas.microsoft.com/office/drawing/2014/main" val="2939574372"/>
                    </a:ext>
                  </a:extLst>
                </a:gridCol>
              </a:tblGrid>
              <a:tr h="334245">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Topic</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Grammar</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Vocabulary list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458826"/>
                  </a:ext>
                </a:extLst>
              </a:tr>
              <a:tr h="311912">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communicating online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Present tense of regular -er verbs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2.1G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353253"/>
                  </a:ext>
                </a:extLst>
              </a:tr>
              <a:tr h="162637">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a:t>
                      </a:r>
                      <a:r>
                        <a:rPr lang="en-GB" sz="1000" i="1">
                          <a:effectLst/>
                          <a:latin typeface="Calibri" panose="020F0502020204030204" pitchFamily="34" charset="0"/>
                          <a:ea typeface="Calibri" panose="020F0502020204030204" pitchFamily="34" charset="0"/>
                          <a:cs typeface="Times New Roman" panose="02020603050405020304" pitchFamily="18" charset="0"/>
                        </a:rPr>
                        <a:t>avec </a:t>
                      </a:r>
                      <a:r>
                        <a:rPr lang="en-GB" sz="1000">
                          <a:effectLst/>
                          <a:latin typeface="Calibri" panose="020F0502020204030204" pitchFamily="34" charset="0"/>
                          <a:ea typeface="Calibri" panose="020F0502020204030204" pitchFamily="34" charset="0"/>
                          <a:cs typeface="Times New Roman" panose="02020603050405020304" pitchFamily="18" charset="0"/>
                        </a:rPr>
                        <a:t>and</a:t>
                      </a:r>
                      <a:r>
                        <a:rPr lang="en-GB" sz="1000" i="1">
                          <a:effectLst/>
                          <a:latin typeface="Calibri" panose="020F0502020204030204" pitchFamily="34" charset="0"/>
                          <a:ea typeface="Calibri" panose="020F0502020204030204" pitchFamily="34" charset="0"/>
                          <a:cs typeface="Times New Roman" panose="02020603050405020304" pitchFamily="18" charset="0"/>
                        </a:rPr>
                        <a:t> sans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32666964"/>
                  </a:ext>
                </a:extLst>
              </a:tr>
              <a:tr h="311912">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the uses of social media</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Present tense of common irregular verbs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2.1F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166010"/>
                  </a:ext>
                </a:extLst>
              </a:tr>
              <a:tr h="15240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a:t>
                      </a:r>
                      <a:r>
                        <a:rPr lang="en-GB" sz="1000" i="1">
                          <a:effectLst/>
                          <a:latin typeface="Calibri" panose="020F0502020204030204" pitchFamily="34" charset="0"/>
                          <a:ea typeface="Calibri" panose="020F0502020204030204" pitchFamily="34" charset="0"/>
                          <a:cs typeface="Times New Roman" panose="02020603050405020304" pitchFamily="18" charset="0"/>
                        </a:rPr>
                        <a:t>gr</a:t>
                      </a:r>
                      <a:r>
                        <a:rPr lang="en-GB" sz="1000" i="1">
                          <a:effectLst/>
                          <a:latin typeface="Calibri" panose="020F0502020204030204" pitchFamily="34" charset="0"/>
                          <a:ea typeface="Calibri" panose="020F0502020204030204" pitchFamily="34" charset="0"/>
                          <a:cs typeface="Calibri" panose="020F0502020204030204" pitchFamily="34" charset="0"/>
                        </a:rPr>
                        <a:t>â</a:t>
                      </a:r>
                      <a:r>
                        <a:rPr lang="en-GB" sz="1000" i="1">
                          <a:effectLst/>
                          <a:latin typeface="Calibri" panose="020F0502020204030204" pitchFamily="34" charset="0"/>
                          <a:ea typeface="Calibri" panose="020F0502020204030204" pitchFamily="34" charset="0"/>
                          <a:cs typeface="Times New Roman" panose="02020603050405020304" pitchFamily="18" charset="0"/>
                        </a:rPr>
                        <a:t>ce </a:t>
                      </a:r>
                      <a:r>
                        <a:rPr lang="en-GB" sz="1000" i="1">
                          <a:effectLst/>
                          <a:latin typeface="Calibri" panose="020F0502020204030204" pitchFamily="34" charset="0"/>
                          <a:ea typeface="Calibri" panose="020F0502020204030204" pitchFamily="34" charset="0"/>
                          <a:cs typeface="Calibri" panose="020F0502020204030204" pitchFamily="34" charset="0"/>
                        </a:rPr>
                        <a:t>à</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27328218"/>
                  </a:ext>
                </a:extLst>
              </a:tr>
              <a:tr h="311912">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pros and cons of social media</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Present tense of -ir and -re verbs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2.1H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852936"/>
                  </a:ext>
                </a:extLst>
              </a:tr>
              <a:tr h="227130">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a:t>
                      </a:r>
                      <a:r>
                        <a:rPr lang="en-GB" sz="1000" i="1">
                          <a:effectLst/>
                          <a:latin typeface="Calibri" panose="020F0502020204030204" pitchFamily="34" charset="0"/>
                          <a:ea typeface="Calibri" panose="020F0502020204030204" pitchFamily="34" charset="0"/>
                          <a:cs typeface="Times New Roman" panose="02020603050405020304" pitchFamily="18" charset="0"/>
                        </a:rPr>
                        <a:t>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55037125"/>
                  </a:ext>
                </a:extLst>
              </a:tr>
              <a:tr h="152406">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Advantages and disadvantages of mobile technology</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‘It’ and ‘that’: </a:t>
                      </a:r>
                      <a:r>
                        <a:rPr lang="en-GB" sz="1000" i="1">
                          <a:effectLst/>
                          <a:latin typeface="Calibri" panose="020F0502020204030204" pitchFamily="34" charset="0"/>
                          <a:ea typeface="Calibri" panose="020F0502020204030204" pitchFamily="34" charset="0"/>
                          <a:cs typeface="Times New Roman" panose="02020603050405020304" pitchFamily="18" charset="0"/>
                        </a:rPr>
                        <a:t>ce, c’</a:t>
                      </a:r>
                      <a:r>
                        <a:rPr lang="en-GB" sz="1000">
                          <a:effectLst/>
                          <a:latin typeface="Calibri" panose="020F0502020204030204" pitchFamily="34" charset="0"/>
                          <a:ea typeface="Calibri" panose="020F0502020204030204" pitchFamily="34" charset="0"/>
                          <a:cs typeface="Times New Roman" panose="02020603050405020304" pitchFamily="18" charset="0"/>
                        </a:rPr>
                        <a:t> and </a:t>
                      </a:r>
                      <a:r>
                        <a:rPr lang="en-GB" sz="1000" i="1">
                          <a:effectLst/>
                          <a:latin typeface="Calibri" panose="020F0502020204030204" pitchFamily="34" charset="0"/>
                          <a:ea typeface="Calibri" panose="020F0502020204030204" pitchFamily="34" charset="0"/>
                          <a:cs typeface="Calibri" panose="020F0502020204030204" pitchFamily="34" charset="0"/>
                        </a:rPr>
                        <a:t>ç</a:t>
                      </a:r>
                      <a:r>
                        <a:rPr lang="en-GB" sz="1000" i="1">
                          <a:effectLst/>
                          <a:latin typeface="Calibri" panose="020F0502020204030204" pitchFamily="34" charset="0"/>
                          <a:ea typeface="Calibri" panose="020F0502020204030204" pitchFamily="34" charset="0"/>
                          <a:cs typeface="Times New Roman" panose="02020603050405020304" pitchFamily="18" charset="0"/>
                        </a:rPr>
                        <a:t>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2.2G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062351"/>
                  </a:ext>
                </a:extLst>
              </a:tr>
              <a:tr h="15950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Interrogative adjectives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87630308"/>
                  </a:ext>
                </a:extLst>
              </a:tr>
              <a:tr h="311912">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the uses of mobile technology</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Aller, faire</a:t>
                      </a:r>
                      <a:r>
                        <a:rPr lang="en-GB" sz="1000">
                          <a:effectLst/>
                          <a:latin typeface="Calibri" panose="020F0502020204030204" pitchFamily="34" charset="0"/>
                          <a:ea typeface="Calibri" panose="020F0502020204030204" pitchFamily="34" charset="0"/>
                          <a:cs typeface="Times New Roman" panose="02020603050405020304" pitchFamily="18" charset="0"/>
                        </a:rPr>
                        <a:t> and other common irregular verbs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2.2F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44836"/>
                  </a:ext>
                </a:extLst>
              </a:tr>
              <a:tr h="311912">
                <a:tc vMerge="1">
                  <a:txBody>
                    <a:bodyPr/>
                    <a:lstStyle/>
                    <a:p>
                      <a:endParaRPr lang="en-GB"/>
                    </a:p>
                  </a:txBody>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The pronouns </a:t>
                      </a:r>
                      <a:r>
                        <a:rPr lang="fr-FR" sz="1000" i="1">
                          <a:effectLst/>
                          <a:latin typeface="Calibri" panose="020F0502020204030204" pitchFamily="34" charset="0"/>
                          <a:ea typeface="Calibri" panose="020F0502020204030204" pitchFamily="34" charset="0"/>
                          <a:cs typeface="Times New Roman" panose="02020603050405020304" pitchFamily="18" charset="0"/>
                        </a:rPr>
                        <a:t>moi, toi, lui</a:t>
                      </a:r>
                      <a:r>
                        <a:rPr lang="fr-FR" sz="1000">
                          <a:effectLst/>
                          <a:latin typeface="Calibri" panose="020F0502020204030204" pitchFamily="34" charset="0"/>
                          <a:ea typeface="Calibri" panose="020F0502020204030204" pitchFamily="34" charset="0"/>
                          <a:cs typeface="Times New Roman" panose="02020603050405020304" pitchFamily="18" charset="0"/>
                        </a:rPr>
                        <a:t> and </a:t>
                      </a:r>
                      <a:r>
                        <a:rPr lang="fr-FR" sz="1000" i="1">
                          <a:effectLst/>
                          <a:latin typeface="Calibri" panose="020F0502020204030204" pitchFamily="34" charset="0"/>
                          <a:ea typeface="Calibri" panose="020F0502020204030204" pitchFamily="34" charset="0"/>
                          <a:cs typeface="Times New Roman" panose="02020603050405020304" pitchFamily="18" charset="0"/>
                        </a:rPr>
                        <a:t>elle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76490057"/>
                  </a:ext>
                </a:extLst>
              </a:tr>
              <a:tr h="311912">
                <a:tc rowSpan="2">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Discussing the benefits and dangers of mobile technology</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Present tense of more irregular verbs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2.2H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229389"/>
                  </a:ext>
                </a:extLst>
              </a:tr>
              <a:tr h="152406">
                <a:tc vMerge="1">
                  <a:txBody>
                    <a:bodyPr/>
                    <a:lstStyle/>
                    <a:p>
                      <a:endParaRPr lang="en-GB"/>
                    </a:p>
                  </a:txBody>
                  <a:tcPr/>
                </a:tc>
                <a:tc>
                  <a:txBody>
                    <a:bodyPr/>
                    <a:lstStyle/>
                    <a:p>
                      <a:pPr>
                        <a:lnSpc>
                          <a:spcPct val="107000"/>
                        </a:lnSpc>
                        <a:spcAft>
                          <a:spcPts val="80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Il est possible que</a:t>
                      </a:r>
                      <a:r>
                        <a:rPr lang="fr-FR" sz="1000">
                          <a:effectLst/>
                          <a:latin typeface="Calibri" panose="020F0502020204030204" pitchFamily="34" charset="0"/>
                          <a:ea typeface="Calibri" panose="020F0502020204030204" pitchFamily="34" charset="0"/>
                          <a:cs typeface="Times New Roman" panose="02020603050405020304" pitchFamily="18" charset="0"/>
                        </a:rPr>
                        <a:t> + subjunctive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0047208"/>
                  </a:ext>
                </a:extLst>
              </a:tr>
            </a:tbl>
          </a:graphicData>
        </a:graphic>
      </p:graphicFrame>
      <p:sp>
        <p:nvSpPr>
          <p:cNvPr id="5" name="Rectangle 1">
            <a:extLst>
              <a:ext uri="{FF2B5EF4-FFF2-40B4-BE49-F238E27FC236}">
                <a16:creationId xmlns:a16="http://schemas.microsoft.com/office/drawing/2014/main" id="{2492A23E-D943-28A0-EF3F-C9DF25760B47}"/>
              </a:ext>
            </a:extLst>
          </p:cNvPr>
          <p:cNvSpPr>
            <a:spLocks noChangeArrowheads="1"/>
          </p:cNvSpPr>
          <p:nvPr/>
        </p:nvSpPr>
        <p:spPr bwMode="auto">
          <a:xfrm>
            <a:off x="0" y="2116534"/>
            <a:ext cx="7259782" cy="150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GCSE French Personal Learning Checklist</a:t>
            </a:r>
            <a:endParaRPr kumimoji="0" lang="en-GB" altLang="en-US" sz="3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Theme 1 Identity and culture</a:t>
            </a:r>
            <a:endParaRPr kumimoji="0" lang="en-GB" altLang="en-US" sz="3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5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 1-Me, my family and friends</a:t>
            </a:r>
            <a:endParaRPr kumimoji="0" lang="en-GB" altLang="en-US" sz="3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8"/>
              </a:rPr>
              <a:t>Quizlet exam practice</a:t>
            </a:r>
            <a:endParaRPr kumimoji="0" lang="en-GB" altLang="en-US" sz="3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3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5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 2-Technology in everyday life</a:t>
            </a:r>
            <a:endParaRPr kumimoji="0" lang="en-GB" altLang="en-US" sz="3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9"/>
              </a:rPr>
              <a:t>Quizlet exam practice</a:t>
            </a:r>
            <a:endParaRPr kumimoji="0" lang="en-GB" altLang="en-US" sz="3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E970A10-BFF4-994F-6E4C-345F1D94AC73}"/>
              </a:ext>
            </a:extLst>
          </p:cNvPr>
          <p:cNvSpPr txBox="1"/>
          <p:nvPr/>
        </p:nvSpPr>
        <p:spPr>
          <a:xfrm>
            <a:off x="400158" y="334606"/>
            <a:ext cx="6244935" cy="1685077"/>
          </a:xfrm>
          <a:prstGeom prst="rect">
            <a:avLst/>
          </a:prstGeom>
          <a:noFill/>
        </p:spPr>
        <p:txBody>
          <a:bodyPr wrap="square">
            <a:spAutoFit/>
          </a:bodyPr>
          <a:lstStyle/>
          <a:p>
            <a:pPr algn="ctr" rtl="0" fontAlgn="base"/>
            <a:r>
              <a:rPr lang="en-GB" sz="1150" b="1" u="sng" dirty="0">
                <a:solidFill>
                  <a:srgbClr val="000000"/>
                </a:solidFill>
                <a:latin typeface="Aptos" panose="020B0004020202020204" pitchFamily="34" charset="0"/>
              </a:rPr>
              <a:t>November PPE - French</a:t>
            </a:r>
          </a:p>
          <a:p>
            <a:pPr marL="285750" indent="-285750" rtl="0" fontAlgn="base">
              <a:buFont typeface="Arial" panose="020B0604020202020204" pitchFamily="34" charset="0"/>
              <a:buChar char="•"/>
            </a:pPr>
            <a:r>
              <a:rPr lang="en-GB" sz="1150" b="1" u="sng" dirty="0">
                <a:solidFill>
                  <a:srgbClr val="000000"/>
                </a:solidFill>
                <a:latin typeface="Aptos" panose="020B0004020202020204" pitchFamily="34" charset="0"/>
              </a:rPr>
              <a:t>Wednesday 6</a:t>
            </a:r>
            <a:r>
              <a:rPr lang="en-GB" sz="1150" b="1" u="sng" baseline="30000" dirty="0">
                <a:solidFill>
                  <a:srgbClr val="000000"/>
                </a:solidFill>
                <a:latin typeface="Aptos" panose="020B0004020202020204" pitchFamily="34" charset="0"/>
              </a:rPr>
              <a:t>th</a:t>
            </a:r>
            <a:r>
              <a:rPr lang="en-GB" sz="1150" b="1" u="sng" dirty="0">
                <a:solidFill>
                  <a:srgbClr val="000000"/>
                </a:solidFill>
                <a:latin typeface="Aptos" panose="020B0004020202020204" pitchFamily="34" charset="0"/>
              </a:rPr>
              <a:t> November- 13.55pm </a:t>
            </a:r>
          </a:p>
          <a:p>
            <a:pPr algn="ctr" rtl="0" fontAlgn="base"/>
            <a:r>
              <a:rPr lang="en-GB" sz="1150" b="1" i="1" u="sng" dirty="0">
                <a:solidFill>
                  <a:srgbClr val="000000"/>
                </a:solidFill>
                <a:latin typeface="Aptos" panose="020B0004020202020204" pitchFamily="34" charset="0"/>
              </a:rPr>
              <a:t>Reading and Listening </a:t>
            </a:r>
            <a:r>
              <a:rPr lang="en-GB" sz="1150" b="1" u="sng" dirty="0">
                <a:solidFill>
                  <a:srgbClr val="000000"/>
                </a:solidFill>
                <a:latin typeface="Aptos" panose="020B0004020202020204" pitchFamily="34" charset="0"/>
              </a:rPr>
              <a:t>- </a:t>
            </a:r>
            <a:r>
              <a:rPr lang="en-GB" sz="1150" b="1" i="0" u="sng" dirty="0">
                <a:solidFill>
                  <a:srgbClr val="000000"/>
                </a:solidFill>
                <a:effectLst/>
                <a:latin typeface="Aptos" panose="020B0004020202020204" pitchFamily="34" charset="0"/>
              </a:rPr>
              <a:t>1 hour 35 mins/ 1 hour 45 mins</a:t>
            </a:r>
          </a:p>
          <a:p>
            <a:pPr algn="ctr" rtl="0" fontAlgn="base"/>
            <a:endParaRPr lang="en-GB" sz="1150" b="1" i="0" u="sng" dirty="0">
              <a:solidFill>
                <a:srgbClr val="000000"/>
              </a:solidFill>
              <a:effectLst/>
              <a:latin typeface="Aptos" panose="020B0004020202020204" pitchFamily="34" charset="0"/>
            </a:endParaRPr>
          </a:p>
          <a:p>
            <a:pPr marL="285750" indent="-285750" rtl="0" fontAlgn="base">
              <a:buFont typeface="Arial" panose="020B0604020202020204" pitchFamily="34" charset="0"/>
              <a:buChar char="•"/>
            </a:pPr>
            <a:r>
              <a:rPr lang="en-GB" sz="1150" b="1" u="sng" dirty="0">
                <a:solidFill>
                  <a:srgbClr val="000000"/>
                </a:solidFill>
                <a:latin typeface="Aptos" panose="020B0004020202020204" pitchFamily="34" charset="0"/>
              </a:rPr>
              <a:t>Monday 18</a:t>
            </a:r>
            <a:r>
              <a:rPr lang="en-GB" sz="1150" b="1" u="sng" baseline="30000" dirty="0">
                <a:solidFill>
                  <a:srgbClr val="000000"/>
                </a:solidFill>
                <a:latin typeface="Aptos" panose="020B0004020202020204" pitchFamily="34" charset="0"/>
              </a:rPr>
              <a:t>th</a:t>
            </a:r>
            <a:r>
              <a:rPr lang="en-GB" sz="1150" b="1" u="sng" dirty="0">
                <a:solidFill>
                  <a:srgbClr val="000000"/>
                </a:solidFill>
                <a:latin typeface="Aptos" panose="020B0004020202020204" pitchFamily="34" charset="0"/>
              </a:rPr>
              <a:t> November- 8.30am </a:t>
            </a:r>
          </a:p>
          <a:p>
            <a:pPr rtl="0" fontAlgn="base"/>
            <a:r>
              <a:rPr lang="en-GB" sz="1150" b="1" i="1" u="sng" dirty="0">
                <a:solidFill>
                  <a:srgbClr val="000000"/>
                </a:solidFill>
                <a:latin typeface="Aptos" panose="020B0004020202020204" pitchFamily="34" charset="0"/>
              </a:rPr>
              <a:t>Writing  </a:t>
            </a:r>
            <a:r>
              <a:rPr lang="en-GB" sz="1150" b="1" u="sng" dirty="0">
                <a:solidFill>
                  <a:srgbClr val="000000"/>
                </a:solidFill>
                <a:latin typeface="Aptos" panose="020B0004020202020204" pitchFamily="34" charset="0"/>
              </a:rPr>
              <a:t>- </a:t>
            </a:r>
            <a:r>
              <a:rPr lang="en-GB" sz="1150" b="1" i="0" u="sng" dirty="0">
                <a:solidFill>
                  <a:srgbClr val="000000"/>
                </a:solidFill>
                <a:effectLst/>
                <a:latin typeface="Aptos" panose="020B0004020202020204" pitchFamily="34" charset="0"/>
              </a:rPr>
              <a:t>1 hour / 1 hour 15min</a:t>
            </a:r>
          </a:p>
          <a:p>
            <a:pPr rtl="0" fontAlgn="base"/>
            <a:endParaRPr lang="en-GB" sz="1150" b="1" u="sng" dirty="0">
              <a:solidFill>
                <a:srgbClr val="000000"/>
              </a:solidFill>
              <a:latin typeface="Aptos" panose="020B0004020202020204" pitchFamily="34" charset="0"/>
            </a:endParaRPr>
          </a:p>
          <a:p>
            <a:pPr rtl="0" fontAlgn="base"/>
            <a:r>
              <a:rPr lang="en-GB" sz="1150" b="1" i="0" dirty="0">
                <a:solidFill>
                  <a:srgbClr val="000000"/>
                </a:solidFill>
                <a:effectLst/>
                <a:latin typeface="Aptos" panose="020B0004020202020204" pitchFamily="34" charset="0"/>
              </a:rPr>
              <a:t>French and Spanish speaking exams will begin on Thursday 28th November. </a:t>
            </a:r>
            <a:r>
              <a:rPr lang="en-GB" sz="1150" i="0" dirty="0">
                <a:solidFill>
                  <a:srgbClr val="000000"/>
                </a:solidFill>
                <a:effectLst/>
                <a:latin typeface="Aptos" panose="020B0004020202020204" pitchFamily="34" charset="0"/>
              </a:rPr>
              <a:t>Students will be informed of their 20 minute slot and specific date in due course</a:t>
            </a:r>
          </a:p>
        </p:txBody>
      </p:sp>
    </p:spTree>
    <p:extLst>
      <p:ext uri="{BB962C8B-B14F-4D97-AF65-F5344CB8AC3E}">
        <p14:creationId xmlns:p14="http://schemas.microsoft.com/office/powerpoint/2010/main" val="345979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714D5D9-A073-20D7-5B43-2DF7E5500808}"/>
              </a:ext>
            </a:extLst>
          </p:cNvPr>
          <p:cNvSpPr>
            <a:spLocks noChangeArrowheads="1"/>
          </p:cNvSpPr>
          <p:nvPr/>
        </p:nvSpPr>
        <p:spPr bwMode="auto">
          <a:xfrm>
            <a:off x="2477416" y="287348"/>
            <a:ext cx="169629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2500" b="0" i="0" u="none" strike="noStrike" cap="none" normalizeH="0" baseline="0" dirty="0">
                <a:ln>
                  <a:noFill/>
                </a:ln>
                <a:solidFill>
                  <a:schemeClr val="tx1"/>
                </a:solidFill>
                <a:effectLst/>
                <a:latin typeface="Futura Md BT" panose="020B0802020204020204" pitchFamily="34" charset="0"/>
                <a:ea typeface="Calibri" panose="020F0502020204030204" pitchFamily="34" charset="0"/>
                <a:cs typeface="Times New Roman" panose="02020603050405020304" pitchFamily="18" charset="0"/>
              </a:rPr>
              <a:t>Contents:</a:t>
            </a:r>
            <a:endParaRPr kumimoji="0" lang="en-GB" altLang="en-US" sz="400" b="0" i="0" u="none" strike="noStrike" cap="none" normalizeH="0" baseline="0" dirty="0">
              <a:ln>
                <a:noFill/>
              </a:ln>
              <a:solidFill>
                <a:schemeClr val="tx1"/>
              </a:solidFill>
              <a:effectLst/>
              <a:latin typeface="Futura Md BT" panose="020B08020202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dirty="0">
              <a:ln>
                <a:noFill/>
              </a:ln>
              <a:solidFill>
                <a:schemeClr val="tx1"/>
              </a:solidFill>
              <a:effectLst/>
              <a:latin typeface="Futura Md BT" panose="020B0802020204020204" pitchFamily="34" charset="0"/>
            </a:endParaRPr>
          </a:p>
        </p:txBody>
      </p:sp>
      <p:pic>
        <p:nvPicPr>
          <p:cNvPr id="7" name="Picture 6">
            <a:extLst>
              <a:ext uri="{FF2B5EF4-FFF2-40B4-BE49-F238E27FC236}">
                <a16:creationId xmlns:a16="http://schemas.microsoft.com/office/drawing/2014/main" id="{16169851-7E07-33A8-14A2-29041AEBCB15}"/>
              </a:ext>
            </a:extLst>
          </p:cNvPr>
          <p:cNvPicPr>
            <a:picLocks noChangeAspect="1"/>
          </p:cNvPicPr>
          <p:nvPr/>
        </p:nvPicPr>
        <p:blipFill rotWithShape="1">
          <a:blip r:embed="rId2"/>
          <a:srcRect t="-4351" r="62407"/>
          <a:stretch/>
        </p:blipFill>
        <p:spPr>
          <a:xfrm>
            <a:off x="170634" y="141413"/>
            <a:ext cx="951584" cy="899988"/>
          </a:xfrm>
          <a:prstGeom prst="rect">
            <a:avLst/>
          </a:prstGeom>
        </p:spPr>
      </p:pic>
      <p:pic>
        <p:nvPicPr>
          <p:cNvPr id="8" name="Picture 7">
            <a:extLst>
              <a:ext uri="{FF2B5EF4-FFF2-40B4-BE49-F238E27FC236}">
                <a16:creationId xmlns:a16="http://schemas.microsoft.com/office/drawing/2014/main" id="{BF35FAE4-F5C5-6854-C7FB-41A204A64BD4}"/>
              </a:ext>
            </a:extLst>
          </p:cNvPr>
          <p:cNvPicPr>
            <a:picLocks noChangeAspect="1"/>
          </p:cNvPicPr>
          <p:nvPr/>
        </p:nvPicPr>
        <p:blipFill rotWithShape="1">
          <a:blip r:embed="rId2"/>
          <a:srcRect t="-4351" r="62407"/>
          <a:stretch/>
        </p:blipFill>
        <p:spPr>
          <a:xfrm>
            <a:off x="5735782" y="141413"/>
            <a:ext cx="951584" cy="899988"/>
          </a:xfrm>
          <a:prstGeom prst="rect">
            <a:avLst/>
          </a:prstGeom>
        </p:spPr>
      </p:pic>
      <p:graphicFrame>
        <p:nvGraphicFramePr>
          <p:cNvPr id="2" name="Table 3">
            <a:extLst>
              <a:ext uri="{FF2B5EF4-FFF2-40B4-BE49-F238E27FC236}">
                <a16:creationId xmlns:a16="http://schemas.microsoft.com/office/drawing/2014/main" id="{BCB654A3-D8E6-1D48-2766-EF4537DADCEB}"/>
              </a:ext>
            </a:extLst>
          </p:cNvPr>
          <p:cNvGraphicFramePr>
            <a:graphicFrameLocks noGrp="1"/>
          </p:cNvGraphicFramePr>
          <p:nvPr>
            <p:extLst>
              <p:ext uri="{D42A27DB-BD31-4B8C-83A1-F6EECF244321}">
                <p14:modId xmlns:p14="http://schemas.microsoft.com/office/powerpoint/2010/main" val="1149332825"/>
              </p:ext>
            </p:extLst>
          </p:nvPr>
        </p:nvGraphicFramePr>
        <p:xfrm>
          <a:off x="1763465" y="902855"/>
          <a:ext cx="2739737" cy="3566160"/>
        </p:xfrm>
        <a:graphic>
          <a:graphicData uri="http://schemas.openxmlformats.org/drawingml/2006/table">
            <a:tbl>
              <a:tblPr firstRow="1" bandRow="1">
                <a:tableStyleId>{5940675A-B579-460E-94D1-54222C63F5DA}</a:tableStyleId>
              </a:tblPr>
              <a:tblGrid>
                <a:gridCol w="2739737">
                  <a:extLst>
                    <a:ext uri="{9D8B030D-6E8A-4147-A177-3AD203B41FA5}">
                      <a16:colId xmlns:a16="http://schemas.microsoft.com/office/drawing/2014/main" val="1605774982"/>
                    </a:ext>
                  </a:extLst>
                </a:gridCol>
              </a:tblGrid>
              <a:tr h="241847">
                <a:tc>
                  <a:txBody>
                    <a:bodyPr/>
                    <a:lstStyle/>
                    <a:p>
                      <a:pPr algn="ctr"/>
                      <a:r>
                        <a:rPr lang="en-GB" sz="1200" b="1" u="sng" dirty="0"/>
                        <a:t>Subject </a:t>
                      </a:r>
                    </a:p>
                  </a:txBody>
                  <a:tcPr/>
                </a:tc>
                <a:extLst>
                  <a:ext uri="{0D108BD9-81ED-4DB2-BD59-A6C34878D82A}">
                    <a16:rowId xmlns:a16="http://schemas.microsoft.com/office/drawing/2014/main" val="6147118"/>
                  </a:ext>
                </a:extLst>
              </a:tr>
              <a:tr h="241847">
                <a:tc>
                  <a:txBody>
                    <a:bodyPr/>
                    <a:lstStyle/>
                    <a:p>
                      <a:r>
                        <a:rPr lang="en-GB" sz="1200" dirty="0"/>
                        <a:t>GCSE PE</a:t>
                      </a:r>
                    </a:p>
                  </a:txBody>
                  <a:tcPr/>
                </a:tc>
                <a:extLst>
                  <a:ext uri="{0D108BD9-81ED-4DB2-BD59-A6C34878D82A}">
                    <a16:rowId xmlns:a16="http://schemas.microsoft.com/office/drawing/2014/main" val="3857050330"/>
                  </a:ext>
                </a:extLst>
              </a:tr>
              <a:tr h="1855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Geography </a:t>
                      </a:r>
                    </a:p>
                  </a:txBody>
                  <a:tcPr/>
                </a:tc>
                <a:extLst>
                  <a:ext uri="{0D108BD9-81ED-4DB2-BD59-A6C34878D82A}">
                    <a16:rowId xmlns:a16="http://schemas.microsoft.com/office/drawing/2014/main" val="3680415055"/>
                  </a:ext>
                </a:extLst>
              </a:tr>
              <a:tr h="241847">
                <a:tc>
                  <a:txBody>
                    <a:bodyPr/>
                    <a:lstStyle/>
                    <a:p>
                      <a:r>
                        <a:rPr lang="en-GB" sz="1200" dirty="0"/>
                        <a:t>Design and Technology </a:t>
                      </a:r>
                    </a:p>
                  </a:txBody>
                  <a:tcPr/>
                </a:tc>
                <a:extLst>
                  <a:ext uri="{0D108BD9-81ED-4DB2-BD59-A6C34878D82A}">
                    <a16:rowId xmlns:a16="http://schemas.microsoft.com/office/drawing/2014/main" val="2714504034"/>
                  </a:ext>
                </a:extLst>
              </a:tr>
              <a:tr h="241847">
                <a:tc>
                  <a:txBody>
                    <a:bodyPr/>
                    <a:lstStyle/>
                    <a:p>
                      <a:r>
                        <a:rPr lang="en-GB" sz="1200" dirty="0"/>
                        <a:t>Food technology </a:t>
                      </a:r>
                    </a:p>
                  </a:txBody>
                  <a:tcPr/>
                </a:tc>
                <a:extLst>
                  <a:ext uri="{0D108BD9-81ED-4DB2-BD59-A6C34878D82A}">
                    <a16:rowId xmlns:a16="http://schemas.microsoft.com/office/drawing/2014/main" val="495120410"/>
                  </a:ext>
                </a:extLst>
              </a:tr>
              <a:tr h="241847">
                <a:tc>
                  <a:txBody>
                    <a:bodyPr/>
                    <a:lstStyle/>
                    <a:p>
                      <a:r>
                        <a:rPr lang="en-GB" sz="1200" dirty="0"/>
                        <a:t>Religious Studies</a:t>
                      </a:r>
                    </a:p>
                  </a:txBody>
                  <a:tcPr/>
                </a:tc>
                <a:extLst>
                  <a:ext uri="{0D108BD9-81ED-4DB2-BD59-A6C34878D82A}">
                    <a16:rowId xmlns:a16="http://schemas.microsoft.com/office/drawing/2014/main" val="1821488641"/>
                  </a:ext>
                </a:extLst>
              </a:tr>
              <a:tr h="241847">
                <a:tc>
                  <a:txBody>
                    <a:bodyPr/>
                    <a:lstStyle/>
                    <a:p>
                      <a:r>
                        <a:rPr lang="en-GB" sz="1200" dirty="0"/>
                        <a:t>Business Studies </a:t>
                      </a:r>
                    </a:p>
                  </a:txBody>
                  <a:tcPr/>
                </a:tc>
                <a:extLst>
                  <a:ext uri="{0D108BD9-81ED-4DB2-BD59-A6C34878D82A}">
                    <a16:rowId xmlns:a16="http://schemas.microsoft.com/office/drawing/2014/main" val="663844765"/>
                  </a:ext>
                </a:extLst>
              </a:tr>
              <a:tr h="241847">
                <a:tc>
                  <a:txBody>
                    <a:bodyPr/>
                    <a:lstStyle/>
                    <a:p>
                      <a:r>
                        <a:rPr lang="en-GB" sz="1200" dirty="0"/>
                        <a:t>History</a:t>
                      </a:r>
                    </a:p>
                  </a:txBody>
                  <a:tcPr/>
                </a:tc>
                <a:extLst>
                  <a:ext uri="{0D108BD9-81ED-4DB2-BD59-A6C34878D82A}">
                    <a16:rowId xmlns:a16="http://schemas.microsoft.com/office/drawing/2014/main" val="1317256419"/>
                  </a:ext>
                </a:extLst>
              </a:tr>
              <a:tr h="241847">
                <a:tc>
                  <a:txBody>
                    <a:bodyPr/>
                    <a:lstStyle/>
                    <a:p>
                      <a:r>
                        <a:rPr lang="en-GB" sz="1200" dirty="0"/>
                        <a:t>Computer Science </a:t>
                      </a:r>
                    </a:p>
                  </a:txBody>
                  <a:tcPr/>
                </a:tc>
                <a:extLst>
                  <a:ext uri="{0D108BD9-81ED-4DB2-BD59-A6C34878D82A}">
                    <a16:rowId xmlns:a16="http://schemas.microsoft.com/office/drawing/2014/main" val="1722105822"/>
                  </a:ext>
                </a:extLst>
              </a:tr>
              <a:tr h="241847">
                <a:tc>
                  <a:txBody>
                    <a:bodyPr/>
                    <a:lstStyle/>
                    <a:p>
                      <a:r>
                        <a:rPr lang="en-GB" sz="1200" dirty="0"/>
                        <a:t>Drama</a:t>
                      </a:r>
                    </a:p>
                  </a:txBody>
                  <a:tcPr/>
                </a:tc>
                <a:extLst>
                  <a:ext uri="{0D108BD9-81ED-4DB2-BD59-A6C34878D82A}">
                    <a16:rowId xmlns:a16="http://schemas.microsoft.com/office/drawing/2014/main" val="1404926666"/>
                  </a:ext>
                </a:extLst>
              </a:tr>
              <a:tr h="241847">
                <a:tc>
                  <a:txBody>
                    <a:bodyPr/>
                    <a:lstStyle/>
                    <a:p>
                      <a:r>
                        <a:rPr lang="en-GB" sz="1200" dirty="0"/>
                        <a:t>Music </a:t>
                      </a:r>
                    </a:p>
                  </a:txBody>
                  <a:tcPr/>
                </a:tc>
                <a:extLst>
                  <a:ext uri="{0D108BD9-81ED-4DB2-BD59-A6C34878D82A}">
                    <a16:rowId xmlns:a16="http://schemas.microsoft.com/office/drawing/2014/main" val="3594288105"/>
                  </a:ext>
                </a:extLst>
              </a:tr>
              <a:tr h="241847">
                <a:tc>
                  <a:txBody>
                    <a:bodyPr/>
                    <a:lstStyle/>
                    <a:p>
                      <a:r>
                        <a:rPr lang="en-GB" sz="1200" dirty="0"/>
                        <a:t>Spanish </a:t>
                      </a:r>
                    </a:p>
                  </a:txBody>
                  <a:tcPr/>
                </a:tc>
                <a:extLst>
                  <a:ext uri="{0D108BD9-81ED-4DB2-BD59-A6C34878D82A}">
                    <a16:rowId xmlns:a16="http://schemas.microsoft.com/office/drawing/2014/main" val="64055979"/>
                  </a:ext>
                </a:extLst>
              </a:tr>
              <a:tr h="241847">
                <a:tc>
                  <a:txBody>
                    <a:bodyPr/>
                    <a:lstStyle/>
                    <a:p>
                      <a:r>
                        <a:rPr lang="en-GB" sz="1200" dirty="0"/>
                        <a:t>French</a:t>
                      </a:r>
                    </a:p>
                  </a:txBody>
                  <a:tcPr/>
                </a:tc>
                <a:extLst>
                  <a:ext uri="{0D108BD9-81ED-4DB2-BD59-A6C34878D82A}">
                    <a16:rowId xmlns:a16="http://schemas.microsoft.com/office/drawing/2014/main" val="820378023"/>
                  </a:ext>
                </a:extLst>
              </a:tr>
            </a:tbl>
          </a:graphicData>
        </a:graphic>
      </p:graphicFrame>
      <p:sp>
        <p:nvSpPr>
          <p:cNvPr id="5" name="Slide Number Placeholder 4">
            <a:extLst>
              <a:ext uri="{FF2B5EF4-FFF2-40B4-BE49-F238E27FC236}">
                <a16:creationId xmlns:a16="http://schemas.microsoft.com/office/drawing/2014/main" id="{52E87180-1733-3130-C576-1FA08E19CD0C}"/>
              </a:ext>
            </a:extLst>
          </p:cNvPr>
          <p:cNvSpPr>
            <a:spLocks noGrp="1"/>
          </p:cNvSpPr>
          <p:nvPr>
            <p:ph type="sldNum" sz="quarter" idx="12"/>
          </p:nvPr>
        </p:nvSpPr>
        <p:spPr/>
        <p:txBody>
          <a:bodyPr/>
          <a:lstStyle/>
          <a:p>
            <a:fld id="{16EB53B8-4FE1-4A5C-9996-DA5055655D97}" type="slidenum">
              <a:rPr lang="en-GB" smtClean="0"/>
              <a:t>2</a:t>
            </a:fld>
            <a:endParaRPr lang="en-GB"/>
          </a:p>
        </p:txBody>
      </p:sp>
      <p:sp>
        <p:nvSpPr>
          <p:cNvPr id="9" name="TextBox 8">
            <a:extLst>
              <a:ext uri="{FF2B5EF4-FFF2-40B4-BE49-F238E27FC236}">
                <a16:creationId xmlns:a16="http://schemas.microsoft.com/office/drawing/2014/main" id="{021F0F0E-6990-AC27-D137-6086CB4510C6}"/>
              </a:ext>
            </a:extLst>
          </p:cNvPr>
          <p:cNvSpPr txBox="1"/>
          <p:nvPr/>
        </p:nvSpPr>
        <p:spPr>
          <a:xfrm>
            <a:off x="318977" y="4859650"/>
            <a:ext cx="6220046" cy="48320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u="sng" dirty="0">
                <a:latin typeface="Futura Md BT" panose="020B0802020204020204" pitchFamily="34" charset="0"/>
              </a:rPr>
              <a:t>Top 10 tips to revise successfully</a:t>
            </a:r>
          </a:p>
          <a:p>
            <a:pPr algn="ctr"/>
            <a:r>
              <a:rPr lang="en-GB" u="sng" dirty="0">
                <a:latin typeface="Futura Md BT" panose="020B0802020204020204" pitchFamily="34" charset="0"/>
              </a:rPr>
              <a:t> for your November PPEs:</a:t>
            </a:r>
          </a:p>
          <a:p>
            <a:pPr algn="ctr"/>
            <a:endParaRPr lang="en-GB" sz="1600" dirty="0">
              <a:latin typeface="Futura Md BT" panose="020B0802020204020204" pitchFamily="34" charset="0"/>
            </a:endParaRPr>
          </a:p>
          <a:p>
            <a:pPr marL="342900" indent="-342900">
              <a:buFont typeface="+mj-lt"/>
              <a:buAutoNum type="arabicPeriod"/>
            </a:pPr>
            <a:r>
              <a:rPr lang="en-GB" sz="1600" dirty="0">
                <a:latin typeface="Futura (Light)" panose="020B7200000000000000" pitchFamily="34" charset="0"/>
              </a:rPr>
              <a:t>Begin revising at the earliest opportunity (NOW!). </a:t>
            </a:r>
          </a:p>
          <a:p>
            <a:pPr marL="342900" indent="-342900">
              <a:buFont typeface="+mj-lt"/>
              <a:buAutoNum type="arabicPeriod"/>
            </a:pPr>
            <a:r>
              <a:rPr lang="en-GB" sz="1600" dirty="0">
                <a:latin typeface="Futura (Light)" panose="020B7200000000000000" pitchFamily="34" charset="0"/>
              </a:rPr>
              <a:t>Attend Period 6 regularly and any other revision sessions.</a:t>
            </a:r>
          </a:p>
          <a:p>
            <a:pPr marL="342900" indent="-342900">
              <a:buFont typeface="+mj-lt"/>
              <a:buAutoNum type="arabicPeriod"/>
            </a:pPr>
            <a:r>
              <a:rPr lang="en-GB" sz="1600" dirty="0">
                <a:latin typeface="Futura (Light)" panose="020B7200000000000000" pitchFamily="34" charset="0"/>
              </a:rPr>
              <a:t>Use the topics list to create your revision timetable.</a:t>
            </a:r>
          </a:p>
          <a:p>
            <a:pPr marL="342900" indent="-342900">
              <a:buFont typeface="+mj-lt"/>
              <a:buAutoNum type="arabicPeriod"/>
            </a:pPr>
            <a:r>
              <a:rPr lang="en-GB" sz="1600" dirty="0">
                <a:latin typeface="Futura (Light)" panose="020B7200000000000000" pitchFamily="34" charset="0"/>
              </a:rPr>
              <a:t>Talk to your teachers if you are unsure about any topics, content, how to revise etc.</a:t>
            </a:r>
          </a:p>
          <a:p>
            <a:pPr marL="342900" indent="-342900">
              <a:buFont typeface="+mj-lt"/>
              <a:buAutoNum type="arabicPeriod"/>
            </a:pPr>
            <a:r>
              <a:rPr lang="en-GB" sz="1600" dirty="0">
                <a:latin typeface="Futura (Light)" panose="020B7200000000000000" pitchFamily="34" charset="0"/>
              </a:rPr>
              <a:t>Check </a:t>
            </a:r>
            <a:r>
              <a:rPr lang="en-GB" sz="1600" dirty="0" err="1">
                <a:latin typeface="Futura (Light)" panose="020B7200000000000000" pitchFamily="34" charset="0"/>
              </a:rPr>
              <a:t>SatchelOne</a:t>
            </a:r>
            <a:r>
              <a:rPr lang="en-GB" sz="1600" dirty="0">
                <a:latin typeface="Futura (Light)" panose="020B7200000000000000" pitchFamily="34" charset="0"/>
              </a:rPr>
              <a:t> and </a:t>
            </a:r>
            <a:r>
              <a:rPr lang="en-GB" sz="1600" dirty="0" err="1">
                <a:latin typeface="Futura (Light)" panose="020B7200000000000000" pitchFamily="34" charset="0"/>
              </a:rPr>
              <a:t>SparxMaths</a:t>
            </a:r>
            <a:r>
              <a:rPr lang="en-GB" sz="1600" dirty="0">
                <a:latin typeface="Futura (Light)" panose="020B7200000000000000" pitchFamily="34" charset="0"/>
              </a:rPr>
              <a:t> regularly as your teachers will upload homework and revision resources there. </a:t>
            </a:r>
          </a:p>
          <a:p>
            <a:pPr marL="342900" indent="-342900">
              <a:buFont typeface="+mj-lt"/>
              <a:buAutoNum type="arabicPeriod"/>
            </a:pPr>
            <a:r>
              <a:rPr lang="en-GB" sz="1600" dirty="0">
                <a:latin typeface="Futura (Light)" panose="020B7200000000000000" pitchFamily="34" charset="0"/>
              </a:rPr>
              <a:t>Revise little and often and remember your homework is most likely  revision so ensure you complete all homework on time.</a:t>
            </a:r>
          </a:p>
          <a:p>
            <a:pPr marL="342900" indent="-342900">
              <a:buFont typeface="+mj-lt"/>
              <a:buAutoNum type="arabicPeriod"/>
            </a:pPr>
            <a:r>
              <a:rPr lang="en-GB" sz="1600" dirty="0">
                <a:latin typeface="Futura (Light)" panose="020B7200000000000000" pitchFamily="34" charset="0"/>
              </a:rPr>
              <a:t>Start revising the topics you are the weakest in first.</a:t>
            </a:r>
          </a:p>
          <a:p>
            <a:pPr marL="342900" indent="-342900">
              <a:buFont typeface="+mj-lt"/>
              <a:buAutoNum type="arabicPeriod"/>
            </a:pPr>
            <a:r>
              <a:rPr lang="en-GB" sz="1600" dirty="0">
                <a:latin typeface="Futura (Light)" panose="020B7200000000000000" pitchFamily="34" charset="0"/>
              </a:rPr>
              <a:t>Go over your notes carefully and condense your notes into mind-maps and flashcards.</a:t>
            </a:r>
          </a:p>
          <a:p>
            <a:pPr marL="342900" indent="-342900">
              <a:buFont typeface="+mj-lt"/>
              <a:buAutoNum type="arabicPeriod"/>
            </a:pPr>
            <a:r>
              <a:rPr lang="en-GB" sz="1600" dirty="0">
                <a:latin typeface="Futura (Light)" panose="020B7200000000000000" pitchFamily="34" charset="0"/>
              </a:rPr>
              <a:t>Test yourself regularly to ensure the knowledge is retained in your long-term memory.</a:t>
            </a:r>
          </a:p>
          <a:p>
            <a:pPr marL="342900" indent="-342900">
              <a:buFont typeface="+mj-lt"/>
              <a:buAutoNum type="arabicPeriod"/>
            </a:pPr>
            <a:r>
              <a:rPr lang="en-GB" sz="1600" dirty="0">
                <a:latin typeface="Futura (Light)" panose="020B7200000000000000" pitchFamily="34" charset="0"/>
              </a:rPr>
              <a:t> Complete practise questions and/or past - papers; then return them to your teachers to be marked in order to receive feedback.</a:t>
            </a:r>
          </a:p>
        </p:txBody>
      </p:sp>
    </p:spTree>
    <p:extLst>
      <p:ext uri="{BB962C8B-B14F-4D97-AF65-F5344CB8AC3E}">
        <p14:creationId xmlns:p14="http://schemas.microsoft.com/office/powerpoint/2010/main" val="40899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0B457D9-3D0D-67E1-A7C9-49F7F30B0C32}"/>
              </a:ext>
            </a:extLst>
          </p:cNvPr>
          <p:cNvGraphicFramePr>
            <a:graphicFrameLocks noGrp="1"/>
          </p:cNvGraphicFramePr>
          <p:nvPr/>
        </p:nvGraphicFramePr>
        <p:xfrm>
          <a:off x="374505" y="762000"/>
          <a:ext cx="5915025" cy="4062817"/>
        </p:xfrm>
        <a:graphic>
          <a:graphicData uri="http://schemas.openxmlformats.org/drawingml/2006/table">
            <a:tbl>
              <a:tblPr firstRow="1" firstCol="1" bandRow="1"/>
              <a:tblGrid>
                <a:gridCol w="2130179">
                  <a:extLst>
                    <a:ext uri="{9D8B030D-6E8A-4147-A177-3AD203B41FA5}">
                      <a16:colId xmlns:a16="http://schemas.microsoft.com/office/drawing/2014/main" val="4107978168"/>
                    </a:ext>
                  </a:extLst>
                </a:gridCol>
                <a:gridCol w="1877375">
                  <a:extLst>
                    <a:ext uri="{9D8B030D-6E8A-4147-A177-3AD203B41FA5}">
                      <a16:colId xmlns:a16="http://schemas.microsoft.com/office/drawing/2014/main" val="2827261853"/>
                    </a:ext>
                  </a:extLst>
                </a:gridCol>
                <a:gridCol w="457456">
                  <a:extLst>
                    <a:ext uri="{9D8B030D-6E8A-4147-A177-3AD203B41FA5}">
                      <a16:colId xmlns:a16="http://schemas.microsoft.com/office/drawing/2014/main" val="1907820214"/>
                    </a:ext>
                  </a:extLst>
                </a:gridCol>
                <a:gridCol w="835459">
                  <a:extLst>
                    <a:ext uri="{9D8B030D-6E8A-4147-A177-3AD203B41FA5}">
                      <a16:colId xmlns:a16="http://schemas.microsoft.com/office/drawing/2014/main" val="3682988436"/>
                    </a:ext>
                  </a:extLst>
                </a:gridCol>
                <a:gridCol w="614556">
                  <a:extLst>
                    <a:ext uri="{9D8B030D-6E8A-4147-A177-3AD203B41FA5}">
                      <a16:colId xmlns:a16="http://schemas.microsoft.com/office/drawing/2014/main" val="3622151617"/>
                    </a:ext>
                  </a:extLst>
                </a:gridCol>
              </a:tblGrid>
              <a:tr h="193577">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Topic</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Grammar</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Vocabulary list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497651"/>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television, music and film</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the present tense of regular verbs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3.1G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223017"/>
                  </a:ext>
                </a:extLst>
              </a:tr>
              <a:tr h="17455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Question words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63267743"/>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free time activities in the past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Perfect tense of regular verbs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3.1F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915672"/>
                  </a:ext>
                </a:extLst>
              </a:tr>
              <a:tr h="170042">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Perfect tense with </a:t>
                      </a:r>
                      <a:r>
                        <a:rPr lang="en-GB" sz="1000" i="1">
                          <a:effectLst/>
                          <a:latin typeface="Calibri" panose="020F0502020204030204" pitchFamily="34" charset="0"/>
                          <a:ea typeface="Calibri" panose="020F0502020204030204" pitchFamily="34" charset="0"/>
                          <a:cs typeface="Calibri" panose="020F0502020204030204" pitchFamily="34" charset="0"/>
                        </a:rPr>
                        <a:t>ê</a:t>
                      </a:r>
                      <a:r>
                        <a:rPr lang="en-GB" sz="1000" i="1">
                          <a:effectLst/>
                          <a:latin typeface="Calibri" panose="020F0502020204030204" pitchFamily="34" charset="0"/>
                          <a:ea typeface="Calibri" panose="020F0502020204030204" pitchFamily="34" charset="0"/>
                          <a:cs typeface="Times New Roman" panose="02020603050405020304" pitchFamily="18" charset="0"/>
                        </a:rPr>
                        <a:t>tre</a:t>
                      </a: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58263035"/>
                  </a:ext>
                </a:extLst>
              </a:tr>
              <a:tr h="243776">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leisure activities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the future tense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3.1H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additional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26932"/>
                  </a:ext>
                </a:extLst>
              </a:tr>
              <a:tr h="24377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phrases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82193542"/>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food and meals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quantities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3.2G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extra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866645"/>
                  </a:ext>
                </a:extLst>
              </a:tr>
              <a:tr h="266348">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Adverbs of frequency</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92718177"/>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different cuisines and eating out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Verb + infinitive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3.2F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018810"/>
                  </a:ext>
                </a:extLst>
              </a:tr>
              <a:tr h="170042">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pronoun </a:t>
                      </a:r>
                      <a:r>
                        <a:rPr lang="en-GB" sz="1000" i="1">
                          <a:effectLst/>
                          <a:latin typeface="Calibri" panose="020F0502020204030204" pitchFamily="34" charset="0"/>
                          <a:ea typeface="Calibri" panose="020F0502020204030204" pitchFamily="34" charset="0"/>
                          <a:cs typeface="Times New Roman" panose="02020603050405020304" pitchFamily="18" charset="0"/>
                        </a:rPr>
                        <a:t>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41517162"/>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world food and eating habits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Demonstrative pronouns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3.2H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457985"/>
                  </a:ext>
                </a:extLst>
              </a:tr>
              <a:tr h="170042">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complex negatives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235909"/>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sports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subordinating conjunctions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3.3G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388983"/>
                  </a:ext>
                </a:extLst>
              </a:tr>
              <a:tr h="162517">
                <a:tc vMerge="1">
                  <a:txBody>
                    <a:bodyPr/>
                    <a:lstStyle/>
                    <a:p>
                      <a:endParaRPr lang="en-GB"/>
                    </a:p>
                  </a:txBody>
                  <a:tcPr/>
                </a:tc>
                <a:tc>
                  <a:txBody>
                    <a:bodyPr/>
                    <a:lstStyle/>
                    <a:p>
                      <a:pPr>
                        <a:lnSpc>
                          <a:spcPct val="107000"/>
                        </a:lnSpc>
                        <a:spcAft>
                          <a:spcPts val="80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Jouer </a:t>
                      </a:r>
                      <a:r>
                        <a:rPr lang="fr-FR" sz="1000" i="1">
                          <a:effectLst/>
                          <a:latin typeface="Calibri" panose="020F0502020204030204" pitchFamily="34" charset="0"/>
                          <a:ea typeface="Calibri" panose="020F0502020204030204" pitchFamily="34" charset="0"/>
                          <a:cs typeface="Calibri" panose="020F0502020204030204" pitchFamily="34" charset="0"/>
                        </a:rPr>
                        <a:t>à</a:t>
                      </a:r>
                      <a:r>
                        <a:rPr lang="fr-FR" sz="1000">
                          <a:effectLst/>
                          <a:latin typeface="Calibri" panose="020F0502020204030204" pitchFamily="34" charset="0"/>
                          <a:ea typeface="Calibri" panose="020F0502020204030204" pitchFamily="34" charset="0"/>
                          <a:cs typeface="Times New Roman" panose="02020603050405020304" pitchFamily="18" charset="0"/>
                        </a:rPr>
                        <a:t> and </a:t>
                      </a:r>
                      <a:r>
                        <a:rPr lang="fr-FR" sz="1000" i="1">
                          <a:effectLst/>
                          <a:latin typeface="Calibri" panose="020F0502020204030204" pitchFamily="34" charset="0"/>
                          <a:ea typeface="Calibri" panose="020F0502020204030204" pitchFamily="34" charset="0"/>
                          <a:cs typeface="Times New Roman" panose="02020603050405020304" pitchFamily="18" charset="0"/>
                        </a:rPr>
                        <a:t>faire de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98378720"/>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sports you love</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Developing sentences using </a:t>
                      </a:r>
                      <a:r>
                        <a:rPr lang="en-GB" sz="1000" i="1">
                          <a:effectLst/>
                          <a:latin typeface="Calibri" panose="020F0502020204030204" pitchFamily="34" charset="0"/>
                          <a:ea typeface="Calibri" panose="020F0502020204030204" pitchFamily="34" charset="0"/>
                          <a:cs typeface="Times New Roman" panose="02020603050405020304" pitchFamily="18" charset="0"/>
                        </a:rPr>
                        <a:t>quand, lorsque</a:t>
                      </a:r>
                      <a:r>
                        <a:rPr lang="en-GB" sz="1000">
                          <a:effectLst/>
                          <a:latin typeface="Calibri" panose="020F0502020204030204" pitchFamily="34" charset="0"/>
                          <a:ea typeface="Calibri" panose="020F0502020204030204" pitchFamily="34" charset="0"/>
                          <a:cs typeface="Times New Roman" panose="02020603050405020304" pitchFamily="18" charset="0"/>
                        </a:rPr>
                        <a:t> and </a:t>
                      </a:r>
                      <a:r>
                        <a:rPr lang="en-GB" sz="1000" i="1">
                          <a:effectLst/>
                          <a:latin typeface="Calibri" panose="020F0502020204030204" pitchFamily="34" charset="0"/>
                          <a:ea typeface="Calibri" panose="020F0502020204030204" pitchFamily="34" charset="0"/>
                          <a:cs typeface="Times New Roman" panose="02020603050405020304" pitchFamily="18" charset="0"/>
                        </a:rPr>
                        <a:t>si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3.3F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301977"/>
                  </a:ext>
                </a:extLst>
              </a:tr>
              <a:tr h="162517">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Opinion verbs</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50123068"/>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new sports and taking risks in sports</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the pronouns </a:t>
                      </a:r>
                      <a:r>
                        <a:rPr lang="en-GB" sz="1000" i="1">
                          <a:effectLst/>
                          <a:latin typeface="Calibri" panose="020F0502020204030204" pitchFamily="34" charset="0"/>
                          <a:ea typeface="Calibri" panose="020F0502020204030204" pitchFamily="34" charset="0"/>
                          <a:cs typeface="Times New Roman" panose="02020603050405020304" pitchFamily="18" charset="0"/>
                        </a:rPr>
                        <a:t>y</a:t>
                      </a:r>
                      <a:r>
                        <a:rPr lang="en-GB" sz="1000">
                          <a:effectLst/>
                          <a:latin typeface="Calibri" panose="020F0502020204030204" pitchFamily="34" charset="0"/>
                          <a:ea typeface="Calibri" panose="020F0502020204030204" pitchFamily="34" charset="0"/>
                          <a:cs typeface="Times New Roman" panose="02020603050405020304" pitchFamily="18" charset="0"/>
                        </a:rPr>
                        <a:t> and </a:t>
                      </a:r>
                      <a:r>
                        <a:rPr lang="en-GB" sz="1000" i="1">
                          <a:effectLst/>
                          <a:latin typeface="Calibri" panose="020F0502020204030204" pitchFamily="34" charset="0"/>
                          <a:ea typeface="Calibri" panose="020F0502020204030204" pitchFamily="34" charset="0"/>
                          <a:cs typeface="Times New Roman" panose="02020603050405020304" pitchFamily="18" charset="0"/>
                        </a:rPr>
                        <a:t>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3.3H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310972"/>
                  </a:ext>
                </a:extLst>
              </a:tr>
              <a:tr h="170042">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Emphatic pronouns</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42168076"/>
                  </a:ext>
                </a:extLst>
              </a:tr>
            </a:tbl>
          </a:graphicData>
        </a:graphic>
      </p:graphicFrame>
      <p:sp>
        <p:nvSpPr>
          <p:cNvPr id="7" name="Rectangle 2">
            <a:extLst>
              <a:ext uri="{FF2B5EF4-FFF2-40B4-BE49-F238E27FC236}">
                <a16:creationId xmlns:a16="http://schemas.microsoft.com/office/drawing/2014/main" id="{E2F8750A-92E9-C56C-9E70-8920153ADA79}"/>
              </a:ext>
            </a:extLst>
          </p:cNvPr>
          <p:cNvSpPr>
            <a:spLocks noChangeArrowheads="1"/>
          </p:cNvSpPr>
          <p:nvPr/>
        </p:nvSpPr>
        <p:spPr bwMode="auto">
          <a:xfrm>
            <a:off x="2120178" y="151991"/>
            <a:ext cx="254880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 3 – Free time activities</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3"/>
              </a:rPr>
              <a:t>Quizlet exam practice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52ECE67D-8280-7174-EC3F-70D8F92BF96B}"/>
              </a:ext>
            </a:extLst>
          </p:cNvPr>
          <p:cNvGraphicFramePr>
            <a:graphicFrameLocks noGrp="1"/>
          </p:cNvGraphicFramePr>
          <p:nvPr/>
        </p:nvGraphicFramePr>
        <p:xfrm>
          <a:off x="485343" y="5995542"/>
          <a:ext cx="5915024" cy="3613032"/>
        </p:xfrm>
        <a:graphic>
          <a:graphicData uri="http://schemas.openxmlformats.org/drawingml/2006/table">
            <a:tbl>
              <a:tblPr firstRow="1" firstCol="1" bandRow="1"/>
              <a:tblGrid>
                <a:gridCol w="2052080">
                  <a:extLst>
                    <a:ext uri="{9D8B030D-6E8A-4147-A177-3AD203B41FA5}">
                      <a16:colId xmlns:a16="http://schemas.microsoft.com/office/drawing/2014/main" val="929392473"/>
                    </a:ext>
                  </a:extLst>
                </a:gridCol>
                <a:gridCol w="1890303">
                  <a:extLst>
                    <a:ext uri="{9D8B030D-6E8A-4147-A177-3AD203B41FA5}">
                      <a16:colId xmlns:a16="http://schemas.microsoft.com/office/drawing/2014/main" val="1956152788"/>
                    </a:ext>
                  </a:extLst>
                </a:gridCol>
                <a:gridCol w="575789">
                  <a:extLst>
                    <a:ext uri="{9D8B030D-6E8A-4147-A177-3AD203B41FA5}">
                      <a16:colId xmlns:a16="http://schemas.microsoft.com/office/drawing/2014/main" val="483210342"/>
                    </a:ext>
                  </a:extLst>
                </a:gridCol>
                <a:gridCol w="804828">
                  <a:extLst>
                    <a:ext uri="{9D8B030D-6E8A-4147-A177-3AD203B41FA5}">
                      <a16:colId xmlns:a16="http://schemas.microsoft.com/office/drawing/2014/main" val="3379623034"/>
                    </a:ext>
                  </a:extLst>
                </a:gridCol>
                <a:gridCol w="592024">
                  <a:extLst>
                    <a:ext uri="{9D8B030D-6E8A-4147-A177-3AD203B41FA5}">
                      <a16:colId xmlns:a16="http://schemas.microsoft.com/office/drawing/2014/main" val="2109616069"/>
                    </a:ext>
                  </a:extLst>
                </a:gridCol>
              </a:tblGrid>
              <a:tr h="345589">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Topic</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Grammar</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Vocabulary list</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041324"/>
                  </a:ext>
                </a:extLst>
              </a:tr>
              <a:tr h="320366">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celebrations</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the perfect tense with </a:t>
                      </a:r>
                      <a:r>
                        <a:rPr lang="en-GB" sz="1000">
                          <a:effectLst/>
                          <a:latin typeface="Calibri" panose="020F0502020204030204" pitchFamily="34" charset="0"/>
                          <a:ea typeface="Calibri" panose="020F0502020204030204" pitchFamily="34" charset="0"/>
                          <a:cs typeface="Calibri" panose="020F0502020204030204" pitchFamily="34" charset="0"/>
                        </a:rPr>
                        <a:t>ê</a:t>
                      </a:r>
                      <a:r>
                        <a:rPr lang="en-GB" sz="1000">
                          <a:effectLst/>
                          <a:latin typeface="Calibri" panose="020F0502020204030204" pitchFamily="34" charset="0"/>
                          <a:ea typeface="Calibri" panose="020F0502020204030204" pitchFamily="34" charset="0"/>
                          <a:cs typeface="Times New Roman" panose="02020603050405020304" pitchFamily="18" charset="0"/>
                        </a:rPr>
                        <a:t>tre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4.1G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17715"/>
                  </a:ext>
                </a:extLst>
              </a:tr>
              <a:tr h="32036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Rules of agreement in the perfect tense</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60883228"/>
                  </a:ext>
                </a:extLst>
              </a:tr>
              <a:tr h="320366">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how we celebrate</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Reflexive verbs in the perfect tense</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4.1F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345917"/>
                  </a:ext>
                </a:extLst>
              </a:tr>
              <a:tr h="320366">
                <a:tc vMerge="1">
                  <a:txBody>
                    <a:bodyPr/>
                    <a:lstStyle/>
                    <a:p>
                      <a:endParaRPr lang="en-GB"/>
                    </a:p>
                  </a:txBody>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Using </a:t>
                      </a:r>
                      <a:r>
                        <a:rPr lang="fr-FR" sz="1000" i="1">
                          <a:effectLst/>
                          <a:latin typeface="Calibri" panose="020F0502020204030204" pitchFamily="34" charset="0"/>
                          <a:ea typeface="Calibri" panose="020F0502020204030204" pitchFamily="34" charset="0"/>
                          <a:cs typeface="Times New Roman" panose="02020603050405020304" pitchFamily="18" charset="0"/>
                        </a:rPr>
                        <a:t>en, au/aux/</a:t>
                      </a:r>
                      <a:r>
                        <a:rPr lang="fr-FR" sz="1000" i="1">
                          <a:effectLst/>
                          <a:latin typeface="Calibri" panose="020F0502020204030204" pitchFamily="34" charset="0"/>
                          <a:ea typeface="Calibri" panose="020F0502020204030204" pitchFamily="34" charset="0"/>
                          <a:cs typeface="Calibri" panose="020F0502020204030204" pitchFamily="34" charset="0"/>
                        </a:rPr>
                        <a:t>à</a:t>
                      </a:r>
                      <a:r>
                        <a:rPr lang="fr-FR" sz="1000">
                          <a:effectLst/>
                          <a:latin typeface="Calibri" panose="020F0502020204030204" pitchFamily="34" charset="0"/>
                          <a:ea typeface="Calibri" panose="020F0502020204030204" pitchFamily="34" charset="0"/>
                          <a:cs typeface="Times New Roman" panose="02020603050405020304" pitchFamily="18" charset="0"/>
                        </a:rPr>
                        <a:t> + countries and towns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325769701"/>
                  </a:ext>
                </a:extLst>
              </a:tr>
              <a:tr h="234838">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what traditions mean to you</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the perfect infinitive</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4.1H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145338"/>
                  </a:ext>
                </a:extLst>
              </a:tr>
              <a:tr h="32036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Rule of agreement with the perfect infinitive</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41025600"/>
                  </a:ext>
                </a:extLst>
              </a:tr>
              <a:tr h="320366">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festivals</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common expressions in the imperfect tense</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4.2G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483211"/>
                  </a:ext>
                </a:extLst>
              </a:tr>
              <a:tr h="156559">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Indefinite adjectives</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19142263"/>
                  </a:ext>
                </a:extLst>
              </a:tr>
              <a:tr h="156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international festivals</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Imperfect tense of common verbs</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8"/>
                        </a:rPr>
                        <a:t>4.2F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8423332"/>
                  </a:ext>
                </a:extLst>
              </a:tr>
              <a:tr h="32036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Deciding between perfect and imperfect tenses</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77857922"/>
                  </a:ext>
                </a:extLst>
              </a:tr>
              <a:tr h="320366">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an event</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the imperfect and perfect tenses together</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9"/>
                        </a:rPr>
                        <a:t>4.2H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272646"/>
                  </a:ext>
                </a:extLst>
              </a:tr>
              <a:tr h="156559">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the imperfect tense</a:t>
                      </a:r>
                    </a:p>
                  </a:txBody>
                  <a:tcPr marL="62624" marR="62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624" marR="62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03874446"/>
                  </a:ext>
                </a:extLst>
              </a:tr>
            </a:tbl>
          </a:graphicData>
        </a:graphic>
      </p:graphicFrame>
      <p:sp>
        <p:nvSpPr>
          <p:cNvPr id="9" name="Rectangle 3">
            <a:extLst>
              <a:ext uri="{FF2B5EF4-FFF2-40B4-BE49-F238E27FC236}">
                <a16:creationId xmlns:a16="http://schemas.microsoft.com/office/drawing/2014/main" id="{5B3E64EB-A8C4-5419-CD6E-3A55FAC50388}"/>
              </a:ext>
            </a:extLst>
          </p:cNvPr>
          <p:cNvSpPr>
            <a:spLocks noChangeArrowheads="1"/>
          </p:cNvSpPr>
          <p:nvPr/>
        </p:nvSpPr>
        <p:spPr bwMode="auto">
          <a:xfrm>
            <a:off x="679307" y="5160110"/>
            <a:ext cx="33800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 4 Customs and festivals</a:t>
            </a:r>
            <a:endParaRPr kumimoji="0" lang="en-GB"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0"/>
              </a:rPr>
              <a:t>Quizlet exam practice</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1128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10672CA-ED93-B818-85E8-681264ABE3B2}"/>
              </a:ext>
            </a:extLst>
          </p:cNvPr>
          <p:cNvGraphicFramePr>
            <a:graphicFrameLocks noGrp="1"/>
          </p:cNvGraphicFramePr>
          <p:nvPr/>
        </p:nvGraphicFramePr>
        <p:xfrm>
          <a:off x="471486" y="1630605"/>
          <a:ext cx="5915025" cy="3171196"/>
        </p:xfrm>
        <a:graphic>
          <a:graphicData uri="http://schemas.openxmlformats.org/drawingml/2006/table">
            <a:tbl>
              <a:tblPr firstRow="1" firstCol="1" bandRow="1"/>
              <a:tblGrid>
                <a:gridCol w="2130179">
                  <a:extLst>
                    <a:ext uri="{9D8B030D-6E8A-4147-A177-3AD203B41FA5}">
                      <a16:colId xmlns:a16="http://schemas.microsoft.com/office/drawing/2014/main" val="2078030179"/>
                    </a:ext>
                  </a:extLst>
                </a:gridCol>
                <a:gridCol w="1877375">
                  <a:extLst>
                    <a:ext uri="{9D8B030D-6E8A-4147-A177-3AD203B41FA5}">
                      <a16:colId xmlns:a16="http://schemas.microsoft.com/office/drawing/2014/main" val="727191080"/>
                    </a:ext>
                  </a:extLst>
                </a:gridCol>
                <a:gridCol w="457456">
                  <a:extLst>
                    <a:ext uri="{9D8B030D-6E8A-4147-A177-3AD203B41FA5}">
                      <a16:colId xmlns:a16="http://schemas.microsoft.com/office/drawing/2014/main" val="789642125"/>
                    </a:ext>
                  </a:extLst>
                </a:gridCol>
                <a:gridCol w="835459">
                  <a:extLst>
                    <a:ext uri="{9D8B030D-6E8A-4147-A177-3AD203B41FA5}">
                      <a16:colId xmlns:a16="http://schemas.microsoft.com/office/drawing/2014/main" val="3283717126"/>
                    </a:ext>
                  </a:extLst>
                </a:gridCol>
                <a:gridCol w="614556">
                  <a:extLst>
                    <a:ext uri="{9D8B030D-6E8A-4147-A177-3AD203B41FA5}">
                      <a16:colId xmlns:a16="http://schemas.microsoft.com/office/drawing/2014/main" val="3779638811"/>
                    </a:ext>
                  </a:extLst>
                </a:gridCol>
              </a:tblGrid>
              <a:tr h="358742">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Topic</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Grammar</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Vocabulary list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124249"/>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furniture and household chores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position and agreement of adjectives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5.1G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309137"/>
                  </a:ext>
                </a:extLst>
              </a:tr>
              <a:tr h="17455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Plurals of nouns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96401751"/>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your home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Negative phrases followed by de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5.1F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62770"/>
                  </a:ext>
                </a:extLst>
              </a:tr>
              <a:tr h="162517">
                <a:tc vMerge="1">
                  <a:txBody>
                    <a:bodyPr/>
                    <a:lstStyle/>
                    <a:p>
                      <a:endParaRPr lang="en-GB"/>
                    </a:p>
                  </a:txBody>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Partitive articles (</a:t>
                      </a:r>
                      <a:r>
                        <a:rPr lang="fr-FR" sz="1000" i="1">
                          <a:effectLst/>
                          <a:latin typeface="Calibri" panose="020F0502020204030204" pitchFamily="34" charset="0"/>
                          <a:ea typeface="Calibri" panose="020F0502020204030204" pitchFamily="34" charset="0"/>
                          <a:cs typeface="Times New Roman" panose="02020603050405020304" pitchFamily="18" charset="0"/>
                        </a:rPr>
                        <a:t>du/de la/des</a:t>
                      </a:r>
                      <a:r>
                        <a:rPr lang="fr-FR" sz="1000">
                          <a:effectLst/>
                          <a:latin typeface="Calibri" panose="020F0502020204030204" pitchFamily="34" charset="0"/>
                          <a:ea typeface="Calibri" panose="020F0502020204030204" pitchFamily="34" charset="0"/>
                          <a:cs typeface="Times New Roman" panose="02020603050405020304" pitchFamily="18" charset="0"/>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88081603"/>
                  </a:ext>
                </a:extLst>
              </a:tr>
              <a:tr h="243776">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your ideal home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Conditional of regular verbs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5.1H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010191"/>
                  </a:ext>
                </a:extLst>
              </a:tr>
              <a:tr h="24377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Conditional of irregular verbs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32332365"/>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Compass points, surroundings, and types of accommodation</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Habiter</a:t>
                      </a:r>
                      <a:r>
                        <a:rPr lang="en-GB" sz="1000">
                          <a:effectLst/>
                          <a:latin typeface="Calibri" panose="020F0502020204030204" pitchFamily="34" charset="0"/>
                          <a:ea typeface="Calibri" panose="020F0502020204030204" pitchFamily="34" charset="0"/>
                          <a:cs typeface="Times New Roman" panose="02020603050405020304" pitchFamily="18" charset="0"/>
                        </a:rPr>
                        <a:t> and </a:t>
                      </a:r>
                      <a:r>
                        <a:rPr lang="en-GB" sz="1000" i="1">
                          <a:effectLst/>
                          <a:latin typeface="Calibri" panose="020F0502020204030204" pitchFamily="34" charset="0"/>
                          <a:ea typeface="Calibri" panose="020F0502020204030204" pitchFamily="34" charset="0"/>
                          <a:cs typeface="Times New Roman" panose="02020603050405020304" pitchFamily="18" charset="0"/>
                        </a:rPr>
                        <a:t>vivre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5.2G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306494"/>
                  </a:ext>
                </a:extLst>
              </a:tr>
              <a:tr h="170042">
                <a:tc vMerge="1">
                  <a:txBody>
                    <a:bodyPr/>
                    <a:lstStyle/>
                    <a:p>
                      <a:endParaRPr lang="en-GB"/>
                    </a:p>
                  </a:txBody>
                  <a:tcPr/>
                </a:tc>
                <a:tc>
                  <a:txBody>
                    <a:bodyPr/>
                    <a:lstStyle/>
                    <a:p>
                      <a:pPr>
                        <a:lnSpc>
                          <a:spcPct val="107000"/>
                        </a:lnSpc>
                        <a:spcAft>
                          <a:spcPts val="80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C’est </a:t>
                      </a:r>
                      <a:r>
                        <a:rPr lang="fr-FR" sz="1000">
                          <a:effectLst/>
                          <a:latin typeface="Calibri" panose="020F0502020204030204" pitchFamily="34" charset="0"/>
                          <a:ea typeface="Calibri" panose="020F0502020204030204" pitchFamily="34" charset="0"/>
                          <a:cs typeface="Times New Roman" panose="02020603050405020304" pitchFamily="18" charset="0"/>
                        </a:rPr>
                        <a:t>and </a:t>
                      </a:r>
                      <a:r>
                        <a:rPr lang="fr-FR" sz="1000" i="1">
                          <a:effectLst/>
                          <a:latin typeface="Calibri" panose="020F0502020204030204" pitchFamily="34" charset="0"/>
                          <a:ea typeface="Calibri" panose="020F0502020204030204" pitchFamily="34" charset="0"/>
                          <a:cs typeface="Times New Roman" panose="02020603050405020304" pitchFamily="18" charset="0"/>
                        </a:rPr>
                        <a:t>il y 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7681528"/>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what your town is like and what there is to see/do</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Demonstrative adjectives (</a:t>
                      </a:r>
                      <a:r>
                        <a:rPr lang="fr-FR" sz="1000" i="1">
                          <a:effectLst/>
                          <a:latin typeface="Calibri" panose="020F0502020204030204" pitchFamily="34" charset="0"/>
                          <a:ea typeface="Calibri" panose="020F0502020204030204" pitchFamily="34" charset="0"/>
                          <a:cs typeface="Times New Roman" panose="02020603050405020304" pitchFamily="18" charset="0"/>
                        </a:rPr>
                        <a:t>ce/cet/cette/ces</a:t>
                      </a:r>
                      <a:r>
                        <a:rPr lang="fr-FR" sz="1000">
                          <a:effectLst/>
                          <a:latin typeface="Calibri" panose="020F0502020204030204" pitchFamily="34" charset="0"/>
                          <a:ea typeface="Calibri" panose="020F0502020204030204" pitchFamily="34" charset="0"/>
                          <a:cs typeface="Times New Roman" panose="02020603050405020304" pitchFamily="18" charset="0"/>
                        </a:rPr>
                        <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fr-FR"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5.2F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54420"/>
                  </a:ext>
                </a:extLst>
              </a:tr>
              <a:tr h="162517">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prepositions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723424328"/>
                  </a:ext>
                </a:extLst>
              </a:tr>
              <a:tr h="162517">
                <a:tc rowSpan="2">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Describing a region</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Possessive pronouns (</a:t>
                      </a:r>
                      <a:r>
                        <a:rPr lang="en-GB" sz="1000" i="1">
                          <a:effectLst/>
                          <a:latin typeface="Calibri" panose="020F0502020204030204" pitchFamily="34" charset="0"/>
                          <a:ea typeface="Calibri" panose="020F0502020204030204" pitchFamily="34" charset="0"/>
                          <a:cs typeface="Times New Roman" panose="02020603050405020304" pitchFamily="18" charset="0"/>
                        </a:rPr>
                        <a:t>le mien</a:t>
                      </a:r>
                      <a:r>
                        <a:rPr lang="en-GB" sz="1000">
                          <a:effectLst/>
                          <a:latin typeface="Calibri" panose="020F0502020204030204" pitchFamily="34" charset="0"/>
                          <a:ea typeface="Calibri" panose="020F0502020204030204" pitchFamily="34" charset="0"/>
                          <a:cs typeface="Times New Roman" panose="02020603050405020304" pitchFamily="18" charset="0"/>
                        </a:rPr>
                        <a: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5.2H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068802"/>
                  </a:ext>
                </a:extLst>
              </a:tr>
              <a:tr h="332559">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comparative and superlative adjectives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56285635"/>
                  </a:ext>
                </a:extLst>
              </a:tr>
            </a:tbl>
          </a:graphicData>
        </a:graphic>
      </p:graphicFrame>
      <p:sp>
        <p:nvSpPr>
          <p:cNvPr id="5" name="Rectangle 1">
            <a:extLst>
              <a:ext uri="{FF2B5EF4-FFF2-40B4-BE49-F238E27FC236}">
                <a16:creationId xmlns:a16="http://schemas.microsoft.com/office/drawing/2014/main" id="{1503BF0A-7F40-F824-5D2E-ADEC42AB2D45}"/>
              </a:ext>
            </a:extLst>
          </p:cNvPr>
          <p:cNvSpPr>
            <a:spLocks noChangeArrowheads="1"/>
          </p:cNvSpPr>
          <p:nvPr/>
        </p:nvSpPr>
        <p:spPr bwMode="auto">
          <a:xfrm>
            <a:off x="1136289" y="217771"/>
            <a:ext cx="4585421"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GCSE French Personal Learning Checklist</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Theme 2- Local , national, international and global areas of interest</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 5- Home, town, neighbourhood, and region</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Additional Vocabulary lists: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Quizlet Unit 5 exam practice</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Rooms of the house</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rPr>
              <a:t>Shops</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E89C3F39-E037-8471-BF2B-13D012484D83}"/>
              </a:ext>
            </a:extLst>
          </p:cNvPr>
          <p:cNvGraphicFramePr>
            <a:graphicFrameLocks noGrp="1"/>
          </p:cNvGraphicFramePr>
          <p:nvPr/>
        </p:nvGraphicFramePr>
        <p:xfrm>
          <a:off x="513050" y="6214922"/>
          <a:ext cx="5915025" cy="2823587"/>
        </p:xfrm>
        <a:graphic>
          <a:graphicData uri="http://schemas.openxmlformats.org/drawingml/2006/table">
            <a:tbl>
              <a:tblPr firstRow="1" firstCol="1" bandRow="1"/>
              <a:tblGrid>
                <a:gridCol w="2130179">
                  <a:extLst>
                    <a:ext uri="{9D8B030D-6E8A-4147-A177-3AD203B41FA5}">
                      <a16:colId xmlns:a16="http://schemas.microsoft.com/office/drawing/2014/main" val="2511749842"/>
                    </a:ext>
                  </a:extLst>
                </a:gridCol>
                <a:gridCol w="1877375">
                  <a:extLst>
                    <a:ext uri="{9D8B030D-6E8A-4147-A177-3AD203B41FA5}">
                      <a16:colId xmlns:a16="http://schemas.microsoft.com/office/drawing/2014/main" val="3195017785"/>
                    </a:ext>
                  </a:extLst>
                </a:gridCol>
                <a:gridCol w="457456">
                  <a:extLst>
                    <a:ext uri="{9D8B030D-6E8A-4147-A177-3AD203B41FA5}">
                      <a16:colId xmlns:a16="http://schemas.microsoft.com/office/drawing/2014/main" val="2291987974"/>
                    </a:ext>
                  </a:extLst>
                </a:gridCol>
                <a:gridCol w="835459">
                  <a:extLst>
                    <a:ext uri="{9D8B030D-6E8A-4147-A177-3AD203B41FA5}">
                      <a16:colId xmlns:a16="http://schemas.microsoft.com/office/drawing/2014/main" val="3968196733"/>
                    </a:ext>
                  </a:extLst>
                </a:gridCol>
                <a:gridCol w="614556">
                  <a:extLst>
                    <a:ext uri="{9D8B030D-6E8A-4147-A177-3AD203B41FA5}">
                      <a16:colId xmlns:a16="http://schemas.microsoft.com/office/drawing/2014/main" val="308787226"/>
                    </a:ext>
                  </a:extLst>
                </a:gridCol>
              </a:tblGrid>
              <a:tr h="358742">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Topic</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Grammar</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Vocabulary list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256078"/>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charities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Vouloir</a:t>
                      </a:r>
                      <a:r>
                        <a:rPr lang="en-GB" sz="1000">
                          <a:effectLst/>
                          <a:latin typeface="Calibri" panose="020F0502020204030204" pitchFamily="34" charset="0"/>
                          <a:ea typeface="Calibri" panose="020F0502020204030204" pitchFamily="34" charset="0"/>
                          <a:cs typeface="Times New Roman" panose="02020603050405020304" pitchFamily="18" charset="0"/>
                        </a:rPr>
                        <a:t> + infinitive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6.1G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759999"/>
                  </a:ext>
                </a:extLst>
              </a:tr>
              <a:tr h="17455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Indefinite pronouns (</a:t>
                      </a:r>
                      <a:r>
                        <a:rPr lang="en-GB" sz="1000" i="1">
                          <a:effectLst/>
                          <a:latin typeface="Calibri" panose="020F0502020204030204" pitchFamily="34" charset="0"/>
                          <a:ea typeface="Calibri" panose="020F0502020204030204" pitchFamily="34" charset="0"/>
                          <a:cs typeface="Times New Roman" panose="02020603050405020304" pitchFamily="18" charset="0"/>
                        </a:rPr>
                        <a:t>quelqu’un</a:t>
                      </a:r>
                      <a:r>
                        <a:rPr lang="en-GB" sz="1000">
                          <a:effectLst/>
                          <a:latin typeface="Calibri" panose="020F0502020204030204" pitchFamily="34" charset="0"/>
                          <a:ea typeface="Calibri" panose="020F0502020204030204" pitchFamily="34" charset="0"/>
                          <a:cs typeface="Times New Roman" panose="02020603050405020304" pitchFamily="18" charset="0"/>
                        </a:rPr>
                        <a: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25974546"/>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charity work</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Conditional of </a:t>
                      </a:r>
                      <a:r>
                        <a:rPr lang="en-GB" sz="1000" i="1">
                          <a:effectLst/>
                          <a:latin typeface="Calibri" panose="020F0502020204030204" pitchFamily="34" charset="0"/>
                          <a:ea typeface="Calibri" panose="020F0502020204030204" pitchFamily="34" charset="0"/>
                          <a:cs typeface="Times New Roman" panose="02020603050405020304" pitchFamily="18" charset="0"/>
                        </a:rPr>
                        <a:t>vouloir</a:t>
                      </a:r>
                      <a:r>
                        <a:rPr lang="en-GB" sz="1000">
                          <a:effectLst/>
                          <a:latin typeface="Calibri" panose="020F0502020204030204" pitchFamily="34" charset="0"/>
                          <a:ea typeface="Calibri" panose="020F0502020204030204" pitchFamily="34" charset="0"/>
                          <a:cs typeface="Times New Roman" panose="02020603050405020304" pitchFamily="18" charset="0"/>
                        </a:rPr>
                        <a:t> and </a:t>
                      </a:r>
                      <a:r>
                        <a:rPr lang="en-GB" sz="1000" i="1">
                          <a:effectLst/>
                          <a:latin typeface="Calibri" panose="020F0502020204030204" pitchFamily="34" charset="0"/>
                          <a:ea typeface="Calibri" panose="020F0502020204030204" pitchFamily="34" charset="0"/>
                          <a:cs typeface="Times New Roman" panose="02020603050405020304" pitchFamily="18" charset="0"/>
                        </a:rPr>
                        <a:t>aimer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6.1F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916492"/>
                  </a:ext>
                </a:extLst>
              </a:tr>
              <a:tr h="162517">
                <a:tc vMerge="1">
                  <a:txBody>
                    <a:bodyPr/>
                    <a:lstStyle/>
                    <a:p>
                      <a:endParaRPr lang="en-GB"/>
                    </a:p>
                  </a:txBody>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En </a:t>
                      </a:r>
                      <a:r>
                        <a:rPr lang="en-GB" sz="1000">
                          <a:effectLst/>
                          <a:latin typeface="Calibri" panose="020F0502020204030204" pitchFamily="34" charset="0"/>
                          <a:ea typeface="Calibri" panose="020F0502020204030204" pitchFamily="34" charset="0"/>
                          <a:cs typeface="Times New Roman" panose="02020603050405020304" pitchFamily="18" charset="0"/>
                        </a:rPr>
                        <a:t>+ present participle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8698172"/>
                  </a:ext>
                </a:extLst>
              </a:tr>
              <a:tr h="243776">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Understanding the importance of charities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Vouloir que</a:t>
                      </a:r>
                      <a:r>
                        <a:rPr lang="en-GB" sz="1000">
                          <a:effectLst/>
                          <a:latin typeface="Calibri" panose="020F0502020204030204" pitchFamily="34" charset="0"/>
                          <a:ea typeface="Calibri" panose="020F0502020204030204" pitchFamily="34" charset="0"/>
                          <a:cs typeface="Times New Roman" panose="02020603050405020304" pitchFamily="18" charset="0"/>
                        </a:rPr>
                        <a:t> + subjunctive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6.1H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570276"/>
                  </a:ext>
                </a:extLst>
              </a:tr>
              <a:tr h="24377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a:t>
                      </a:r>
                      <a:r>
                        <a:rPr lang="en-GB" sz="1000" i="1">
                          <a:effectLst/>
                          <a:latin typeface="Calibri" panose="020F0502020204030204" pitchFamily="34" charset="0"/>
                          <a:ea typeface="Calibri" panose="020F0502020204030204" pitchFamily="34" charset="0"/>
                          <a:cs typeface="Times New Roman" panose="02020603050405020304" pitchFamily="18" charset="0"/>
                        </a:rPr>
                        <a:t>ce que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90701343"/>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eating habits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Devoir </a:t>
                      </a:r>
                      <a:r>
                        <a:rPr lang="en-GB" sz="1000">
                          <a:effectLst/>
                          <a:latin typeface="Calibri" panose="020F0502020204030204" pitchFamily="34" charset="0"/>
                          <a:ea typeface="Calibri" panose="020F0502020204030204" pitchFamily="34" charset="0"/>
                          <a:cs typeface="Times New Roman" panose="02020603050405020304" pitchFamily="18" charset="0"/>
                        </a:rPr>
                        <a:t>and</a:t>
                      </a:r>
                      <a:r>
                        <a:rPr lang="en-GB" sz="1000" i="1">
                          <a:effectLst/>
                          <a:latin typeface="Calibri" panose="020F0502020204030204" pitchFamily="34" charset="0"/>
                          <a:ea typeface="Calibri" panose="020F0502020204030204" pitchFamily="34" charset="0"/>
                          <a:cs typeface="Times New Roman" panose="02020603050405020304" pitchFamily="18" charset="0"/>
                        </a:rPr>
                        <a:t> pouvoir + infinitive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6.2G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713512"/>
                  </a:ext>
                </a:extLst>
              </a:tr>
              <a:tr h="162517">
                <a:tc vMerge="1">
                  <a:txBody>
                    <a:bodyPr/>
                    <a:lstStyle/>
                    <a:p>
                      <a:endParaRPr lang="en-GB"/>
                    </a:p>
                  </a:txBody>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Il faut</a:t>
                      </a:r>
                      <a:r>
                        <a:rPr lang="en-GB" sz="1000">
                          <a:effectLst/>
                          <a:latin typeface="Calibri" panose="020F0502020204030204" pitchFamily="34" charset="0"/>
                          <a:ea typeface="Calibri" panose="020F0502020204030204" pitchFamily="34" charset="0"/>
                          <a:cs typeface="Times New Roman" panose="02020603050405020304" pitchFamily="18" charset="0"/>
                        </a:rPr>
                        <a:t> + infinitive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89353172"/>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Comparing old and new health habits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Imperfect tense of </a:t>
                      </a:r>
                      <a:r>
                        <a:rPr lang="en-GB" sz="1000" i="1">
                          <a:effectLst/>
                          <a:latin typeface="Calibri" panose="020F0502020204030204" pitchFamily="34" charset="0"/>
                          <a:ea typeface="Calibri" panose="020F0502020204030204" pitchFamily="34" charset="0"/>
                          <a:cs typeface="Calibri" panose="020F0502020204030204" pitchFamily="34" charset="0"/>
                        </a:rPr>
                        <a:t>ê</a:t>
                      </a:r>
                      <a:r>
                        <a:rPr lang="en-GB" sz="1000" i="1">
                          <a:effectLst/>
                          <a:latin typeface="Calibri" panose="020F0502020204030204" pitchFamily="34" charset="0"/>
                          <a:ea typeface="Calibri" panose="020F0502020204030204" pitchFamily="34" charset="0"/>
                          <a:cs typeface="Times New Roman" panose="02020603050405020304" pitchFamily="18" charset="0"/>
                        </a:rPr>
                        <a:t>tre, avoir</a:t>
                      </a:r>
                      <a:r>
                        <a:rPr lang="en-GB" sz="1000">
                          <a:effectLst/>
                          <a:latin typeface="Calibri" panose="020F0502020204030204" pitchFamily="34" charset="0"/>
                          <a:ea typeface="Calibri" panose="020F0502020204030204" pitchFamily="34" charset="0"/>
                          <a:cs typeface="Times New Roman" panose="02020603050405020304" pitchFamily="18" charset="0"/>
                        </a:rPr>
                        <a:t> and </a:t>
                      </a:r>
                      <a:r>
                        <a:rPr lang="en-GB" sz="1000" i="1">
                          <a:effectLst/>
                          <a:latin typeface="Calibri" panose="020F0502020204030204" pitchFamily="34" charset="0"/>
                          <a:ea typeface="Calibri" panose="020F0502020204030204" pitchFamily="34" charset="0"/>
                          <a:cs typeface="Times New Roman" panose="02020603050405020304" pitchFamily="18" charset="0"/>
                        </a:rPr>
                        <a:t>faire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6.2F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298234"/>
                  </a:ext>
                </a:extLst>
              </a:tr>
              <a:tr h="162517">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pluperfect tense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52456587"/>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health resolutions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Il vaut/vaudrait mieux</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6.2H</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extra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76540"/>
                  </a:ext>
                </a:extLst>
              </a:tr>
              <a:tr h="332559">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negative constructions</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45636492"/>
                  </a:ext>
                </a:extLst>
              </a:tr>
            </a:tbl>
          </a:graphicData>
        </a:graphic>
      </p:graphicFrame>
      <p:sp>
        <p:nvSpPr>
          <p:cNvPr id="7" name="Rectangle 2">
            <a:extLst>
              <a:ext uri="{FF2B5EF4-FFF2-40B4-BE49-F238E27FC236}">
                <a16:creationId xmlns:a16="http://schemas.microsoft.com/office/drawing/2014/main" id="{58FE18D3-5E67-FECA-DB55-55409EDFC81A}"/>
              </a:ext>
            </a:extLst>
          </p:cNvPr>
          <p:cNvSpPr>
            <a:spLocks noChangeArrowheads="1"/>
          </p:cNvSpPr>
          <p:nvPr/>
        </p:nvSpPr>
        <p:spPr bwMode="auto">
          <a:xfrm>
            <a:off x="651595" y="5159989"/>
            <a:ext cx="507011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 6- Social issues</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Additional Vocabulary lists: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8"/>
              </a:rPr>
              <a:t>Quizlet Unit 6 exam practice</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9"/>
              </a:rPr>
              <a:t>Parts of the body</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3246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3C9788-FCC5-FFC0-6C47-986C654EDFE7}"/>
              </a:ext>
            </a:extLst>
          </p:cNvPr>
          <p:cNvGraphicFramePr>
            <a:graphicFrameLocks noGrp="1"/>
          </p:cNvGraphicFramePr>
          <p:nvPr/>
        </p:nvGraphicFramePr>
        <p:xfrm>
          <a:off x="471487" y="916902"/>
          <a:ext cx="5915025" cy="2881973"/>
        </p:xfrm>
        <a:graphic>
          <a:graphicData uri="http://schemas.openxmlformats.org/drawingml/2006/table">
            <a:tbl>
              <a:tblPr firstRow="1" firstCol="1" bandRow="1"/>
              <a:tblGrid>
                <a:gridCol w="2130179">
                  <a:extLst>
                    <a:ext uri="{9D8B030D-6E8A-4147-A177-3AD203B41FA5}">
                      <a16:colId xmlns:a16="http://schemas.microsoft.com/office/drawing/2014/main" val="1733803370"/>
                    </a:ext>
                  </a:extLst>
                </a:gridCol>
                <a:gridCol w="1877375">
                  <a:extLst>
                    <a:ext uri="{9D8B030D-6E8A-4147-A177-3AD203B41FA5}">
                      <a16:colId xmlns:a16="http://schemas.microsoft.com/office/drawing/2014/main" val="3845917468"/>
                    </a:ext>
                  </a:extLst>
                </a:gridCol>
                <a:gridCol w="457456">
                  <a:extLst>
                    <a:ext uri="{9D8B030D-6E8A-4147-A177-3AD203B41FA5}">
                      <a16:colId xmlns:a16="http://schemas.microsoft.com/office/drawing/2014/main" val="1923563091"/>
                    </a:ext>
                  </a:extLst>
                </a:gridCol>
                <a:gridCol w="835459">
                  <a:extLst>
                    <a:ext uri="{9D8B030D-6E8A-4147-A177-3AD203B41FA5}">
                      <a16:colId xmlns:a16="http://schemas.microsoft.com/office/drawing/2014/main" val="1651336197"/>
                    </a:ext>
                  </a:extLst>
                </a:gridCol>
                <a:gridCol w="614556">
                  <a:extLst>
                    <a:ext uri="{9D8B030D-6E8A-4147-A177-3AD203B41FA5}">
                      <a16:colId xmlns:a16="http://schemas.microsoft.com/office/drawing/2014/main" val="681602804"/>
                    </a:ext>
                  </a:extLst>
                </a:gridCol>
              </a:tblGrid>
              <a:tr h="358742">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Topic</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Grammar</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Vocabulary list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872894"/>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local environmental issues and actions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Revision of </a:t>
                      </a:r>
                      <a:r>
                        <a:rPr lang="fr-FR" sz="1000" i="1">
                          <a:effectLst/>
                          <a:latin typeface="Calibri" panose="020F0502020204030204" pitchFamily="34" charset="0"/>
                          <a:ea typeface="Calibri" panose="020F0502020204030204" pitchFamily="34" charset="0"/>
                          <a:cs typeface="Times New Roman" panose="02020603050405020304" pitchFamily="18" charset="0"/>
                        </a:rPr>
                        <a:t>devoir/pouvoir</a:t>
                      </a:r>
                      <a:r>
                        <a:rPr lang="fr-FR" sz="1000">
                          <a:effectLst/>
                          <a:latin typeface="Calibri" panose="020F0502020204030204" pitchFamily="34" charset="0"/>
                          <a:ea typeface="Calibri" panose="020F0502020204030204" pitchFamily="34" charset="0"/>
                          <a:cs typeface="Times New Roman" panose="02020603050405020304" pitchFamily="18" charset="0"/>
                        </a:rPr>
                        <a:t> + infinitive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fr-FR"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7.1G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096425"/>
                  </a:ext>
                </a:extLst>
              </a:tr>
              <a:tr h="332559">
                <a:tc vMerge="1">
                  <a:txBody>
                    <a:bodyPr/>
                    <a:lstStyle/>
                    <a:p>
                      <a:endParaRPr lang="en-GB"/>
                    </a:p>
                  </a:txBody>
                  <a:tcPr/>
                </a:tc>
                <a:tc>
                  <a:txBody>
                    <a:bodyPr/>
                    <a:lstStyle/>
                    <a:p>
                      <a:pPr>
                        <a:lnSpc>
                          <a:spcPct val="107000"/>
                        </a:lnSpc>
                        <a:spcAft>
                          <a:spcPts val="80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Pouvoir/vouloir/devoir</a:t>
                      </a:r>
                      <a:r>
                        <a:rPr lang="fr-FR" sz="1000">
                          <a:effectLst/>
                          <a:latin typeface="Calibri" panose="020F0502020204030204" pitchFamily="34" charset="0"/>
                          <a:ea typeface="Calibri" panose="020F0502020204030204" pitchFamily="34" charset="0"/>
                          <a:cs typeface="Times New Roman" panose="02020603050405020304" pitchFamily="18" charset="0"/>
                        </a:rPr>
                        <a:t> in the infinitive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14705259"/>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environmental problems and their solutions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Si</a:t>
                      </a:r>
                      <a:r>
                        <a:rPr lang="en-GB" sz="1000">
                          <a:effectLst/>
                          <a:latin typeface="Calibri" panose="020F0502020204030204" pitchFamily="34" charset="0"/>
                          <a:ea typeface="Calibri" panose="020F0502020204030204" pitchFamily="34" charset="0"/>
                          <a:cs typeface="Times New Roman" panose="02020603050405020304" pitchFamily="18" charset="0"/>
                        </a:rPr>
                        <a:t> + present tense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7.1F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050244"/>
                  </a:ext>
                </a:extLst>
              </a:tr>
              <a:tr h="170042">
                <a:tc vMerge="1">
                  <a:txBody>
                    <a:bodyPr/>
                    <a:lstStyle/>
                    <a:p>
                      <a:endParaRPr lang="en-GB"/>
                    </a:p>
                  </a:txBody>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Si</a:t>
                      </a:r>
                      <a:r>
                        <a:rPr lang="en-GB" sz="1000">
                          <a:effectLst/>
                          <a:latin typeface="Calibri" panose="020F0502020204030204" pitchFamily="34" charset="0"/>
                          <a:ea typeface="Calibri" panose="020F0502020204030204" pitchFamily="34" charset="0"/>
                          <a:cs typeface="Times New Roman" panose="02020603050405020304" pitchFamily="18" charset="0"/>
                        </a:rPr>
                        <a:t> clauses + present + future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70246641"/>
                  </a:ext>
                </a:extLst>
              </a:tr>
              <a:tr h="217893">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global issues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the pluperfect tense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7.1H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963492"/>
                  </a:ext>
                </a:extLst>
              </a:tr>
              <a:tr h="162517">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a:t>
                      </a:r>
                      <a:r>
                        <a:rPr lang="en-GB" sz="1000" i="1">
                          <a:effectLst/>
                          <a:latin typeface="Calibri" panose="020F0502020204030204" pitchFamily="34" charset="0"/>
                          <a:ea typeface="Calibri" panose="020F0502020204030204" pitchFamily="34" charset="0"/>
                          <a:cs typeface="Times New Roman" panose="02020603050405020304" pitchFamily="18" charset="0"/>
                        </a:rPr>
                        <a:t>en</a:t>
                      </a:r>
                      <a:r>
                        <a:rPr lang="en-GB" sz="1000">
                          <a:effectLst/>
                          <a:latin typeface="Calibri" panose="020F0502020204030204" pitchFamily="34" charset="0"/>
                          <a:ea typeface="Calibri" panose="020F0502020204030204" pitchFamily="34" charset="0"/>
                          <a:cs typeface="Times New Roman" panose="02020603050405020304" pitchFamily="18" charset="0"/>
                        </a:rPr>
                        <a:t> and </a:t>
                      </a:r>
                      <a:r>
                        <a:rPr lang="en-GB" sz="1000" i="1">
                          <a:effectLst/>
                          <a:latin typeface="Calibri" panose="020F0502020204030204" pitchFamily="34" charset="0"/>
                          <a:ea typeface="Calibri" panose="020F0502020204030204" pitchFamily="34" charset="0"/>
                          <a:cs typeface="Times New Roman" panose="02020603050405020304" pitchFamily="18" charset="0"/>
                        </a:rPr>
                        <a: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70569306"/>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social issues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imperative (</a:t>
                      </a:r>
                      <a:r>
                        <a:rPr lang="en-GB" sz="1000" i="1">
                          <a:effectLst/>
                          <a:latin typeface="Calibri" panose="020F0502020204030204" pitchFamily="34" charset="0"/>
                          <a:ea typeface="Calibri" panose="020F0502020204030204" pitchFamily="34" charset="0"/>
                          <a:cs typeface="Times New Roman" panose="02020603050405020304" pitchFamily="18" charset="0"/>
                        </a:rPr>
                        <a:t>vous</a:t>
                      </a:r>
                      <a:r>
                        <a:rPr lang="en-GB" sz="1000">
                          <a:effectLst/>
                          <a:latin typeface="Calibri" panose="020F0502020204030204" pitchFamily="34" charset="0"/>
                          <a:ea typeface="Calibri" panose="020F0502020204030204" pitchFamily="34" charset="0"/>
                          <a:cs typeface="Times New Roman" panose="02020603050405020304" pitchFamily="18" charset="0"/>
                        </a:rPr>
                        <a:t> form)</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7.2G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358751"/>
                  </a:ext>
                </a:extLst>
              </a:tr>
              <a:tr h="162517">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imperative (</a:t>
                      </a:r>
                      <a:r>
                        <a:rPr lang="en-GB" sz="1000" i="1">
                          <a:effectLst/>
                          <a:latin typeface="Calibri" panose="020F0502020204030204" pitchFamily="34" charset="0"/>
                          <a:ea typeface="Calibri" panose="020F0502020204030204" pitchFamily="34" charset="0"/>
                          <a:cs typeface="Times New Roman" panose="02020603050405020304" pitchFamily="18" charset="0"/>
                        </a:rPr>
                        <a:t>tu</a:t>
                      </a:r>
                      <a:r>
                        <a:rPr lang="en-GB" sz="1000">
                          <a:effectLst/>
                          <a:latin typeface="Calibri" panose="020F0502020204030204" pitchFamily="34" charset="0"/>
                          <a:ea typeface="Calibri" panose="020F0502020204030204" pitchFamily="34" charset="0"/>
                          <a:cs typeface="Times New Roman" panose="02020603050405020304" pitchFamily="18" charset="0"/>
                        </a:rPr>
                        <a:t> form)</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71570565"/>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inequality</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Verbs of possibility</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7.2F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376887"/>
                  </a:ext>
                </a:extLst>
              </a:tr>
              <a:tr h="162517">
                <a:tc vMerge="1">
                  <a:txBody>
                    <a:bodyPr/>
                    <a:lstStyle/>
                    <a:p>
                      <a:endParaRPr lang="en-GB"/>
                    </a:p>
                  </a:txBody>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Permettre de</a:t>
                      </a:r>
                      <a:r>
                        <a:rPr lang="en-GB" sz="1000">
                          <a:effectLst/>
                          <a:latin typeface="Calibri" panose="020F0502020204030204" pitchFamily="34" charset="0"/>
                          <a:ea typeface="Calibri" panose="020F0502020204030204" pitchFamily="34" charset="0"/>
                          <a:cs typeface="Times New Roman" panose="02020603050405020304" pitchFamily="18" charset="0"/>
                        </a:rPr>
                        <a:t> + infinitive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387965934"/>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Discussing poverty in the world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subjunctive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7.2H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280642"/>
                  </a:ext>
                </a:extLst>
              </a:tr>
              <a:tr h="332559">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Present tense forms of the subjunctive</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92046604"/>
                  </a:ext>
                </a:extLst>
              </a:tr>
            </a:tbl>
          </a:graphicData>
        </a:graphic>
      </p:graphicFrame>
      <p:sp>
        <p:nvSpPr>
          <p:cNvPr id="5" name="Rectangle 1">
            <a:extLst>
              <a:ext uri="{FF2B5EF4-FFF2-40B4-BE49-F238E27FC236}">
                <a16:creationId xmlns:a16="http://schemas.microsoft.com/office/drawing/2014/main" id="{8D8FBF59-D8CB-F046-B2F3-149DE379D471}"/>
              </a:ext>
            </a:extLst>
          </p:cNvPr>
          <p:cNvSpPr>
            <a:spLocks noChangeArrowheads="1"/>
          </p:cNvSpPr>
          <p:nvPr/>
        </p:nvSpPr>
        <p:spPr bwMode="auto">
          <a:xfrm>
            <a:off x="1759960" y="193627"/>
            <a:ext cx="419749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 7 – Global issues</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Additional Vocabulary lists: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Quizlet Unit 7 exam practice</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37FE54B5-6318-25E7-5BA7-E75E8DEA7B01}"/>
              </a:ext>
            </a:extLst>
          </p:cNvPr>
          <p:cNvGraphicFramePr>
            <a:graphicFrameLocks noGrp="1"/>
          </p:cNvGraphicFramePr>
          <p:nvPr/>
        </p:nvGraphicFramePr>
        <p:xfrm>
          <a:off x="568470" y="4952750"/>
          <a:ext cx="5915025" cy="3843838"/>
        </p:xfrm>
        <a:graphic>
          <a:graphicData uri="http://schemas.openxmlformats.org/drawingml/2006/table">
            <a:tbl>
              <a:tblPr firstRow="1" firstCol="1" bandRow="1"/>
              <a:tblGrid>
                <a:gridCol w="2130179">
                  <a:extLst>
                    <a:ext uri="{9D8B030D-6E8A-4147-A177-3AD203B41FA5}">
                      <a16:colId xmlns:a16="http://schemas.microsoft.com/office/drawing/2014/main" val="3660538319"/>
                    </a:ext>
                  </a:extLst>
                </a:gridCol>
                <a:gridCol w="1877375">
                  <a:extLst>
                    <a:ext uri="{9D8B030D-6E8A-4147-A177-3AD203B41FA5}">
                      <a16:colId xmlns:a16="http://schemas.microsoft.com/office/drawing/2014/main" val="3696742983"/>
                    </a:ext>
                  </a:extLst>
                </a:gridCol>
                <a:gridCol w="457456">
                  <a:extLst>
                    <a:ext uri="{9D8B030D-6E8A-4147-A177-3AD203B41FA5}">
                      <a16:colId xmlns:a16="http://schemas.microsoft.com/office/drawing/2014/main" val="2377812944"/>
                    </a:ext>
                  </a:extLst>
                </a:gridCol>
                <a:gridCol w="835459">
                  <a:extLst>
                    <a:ext uri="{9D8B030D-6E8A-4147-A177-3AD203B41FA5}">
                      <a16:colId xmlns:a16="http://schemas.microsoft.com/office/drawing/2014/main" val="3970218004"/>
                    </a:ext>
                  </a:extLst>
                </a:gridCol>
                <a:gridCol w="614556">
                  <a:extLst>
                    <a:ext uri="{9D8B030D-6E8A-4147-A177-3AD203B41FA5}">
                      <a16:colId xmlns:a16="http://schemas.microsoft.com/office/drawing/2014/main" val="2507220423"/>
                    </a:ext>
                  </a:extLst>
                </a:gridCol>
              </a:tblGrid>
              <a:tr h="358742">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Topic</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Grammar</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Vocabulary list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Revised?</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01614"/>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holiday destinations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prepositions for countries and modes of transport</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8.1G</a:t>
                      </a: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370039"/>
                  </a:ext>
                </a:extLst>
              </a:tr>
              <a:tr h="174556">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negatives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05313923"/>
                  </a:ext>
                </a:extLst>
              </a:tr>
              <a:tr h="162517">
                <a:tc rowSpan="3">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holiday preferences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Sequencing words and phrases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8.1F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551855"/>
                  </a:ext>
                </a:extLst>
              </a:tr>
              <a:tr h="162517">
                <a:tc vMerge="1">
                  <a:txBody>
                    <a:bodyPr/>
                    <a:lstStyle/>
                    <a:p>
                      <a:endParaRPr lang="en-GB"/>
                    </a:p>
                  </a:txBody>
                  <a:tcPr/>
                </a:tc>
                <a:tc>
                  <a:txBody>
                    <a:bodyPr/>
                    <a:lstStyle/>
                    <a:p>
                      <a:pPr>
                        <a:lnSpc>
                          <a:spcPct val="107000"/>
                        </a:lnSpc>
                        <a:spcAft>
                          <a:spcPts val="800"/>
                        </a:spcAft>
                      </a:pPr>
                      <a:r>
                        <a:rPr lang="en-GB" sz="1000" i="1">
                          <a:effectLst/>
                          <a:latin typeface="Calibri" panose="020F0502020204030204" pitchFamily="34" charset="0"/>
                          <a:ea typeface="Calibri" panose="020F0502020204030204" pitchFamily="34" charset="0"/>
                          <a:cs typeface="Times New Roman" panose="02020603050405020304" pitchFamily="18" charset="0"/>
                        </a:rPr>
                        <a:t>Depuis</a:t>
                      </a:r>
                      <a:r>
                        <a:rPr lang="en-GB" sz="1000">
                          <a:effectLst/>
                          <a:latin typeface="Calibri" panose="020F0502020204030204" pitchFamily="34" charset="0"/>
                          <a:ea typeface="Calibri" panose="020F0502020204030204" pitchFamily="34" charset="0"/>
                          <a:cs typeface="Times New Roman" panose="02020603050405020304" pitchFamily="18" charset="0"/>
                        </a:rPr>
                        <a:t> + the present tense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28196796"/>
                  </a:ext>
                </a:extLst>
              </a:tr>
              <a:tr h="162517">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pronoun y</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47859860"/>
                  </a:ext>
                </a:extLst>
              </a:tr>
              <a:tr h="332559">
                <a:tc rowSpan="3">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Describing holidays in detail</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Perfect and imperfect tense together</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8.1H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97852"/>
                  </a:ext>
                </a:extLst>
              </a:tr>
              <a:tr h="332559">
                <a:tc vMerge="1">
                  <a:txBody>
                    <a:bodyPr/>
                    <a:lstStyle/>
                    <a:p>
                      <a:endParaRPr lang="en-GB"/>
                    </a:p>
                  </a:txBody>
                  <a:tcPr/>
                </a:tc>
                <a:tc>
                  <a:txBody>
                    <a:bodyPr/>
                    <a:lstStyle/>
                    <a:p>
                      <a:pPr>
                        <a:lnSpc>
                          <a:spcPct val="107000"/>
                        </a:lnSpc>
                        <a:spcAft>
                          <a:spcPts val="80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Apr</a:t>
                      </a:r>
                      <a:r>
                        <a:rPr lang="fr-FR" sz="1000" i="1">
                          <a:effectLst/>
                          <a:latin typeface="Calibri" panose="020F0502020204030204" pitchFamily="34" charset="0"/>
                          <a:ea typeface="Calibri" panose="020F0502020204030204" pitchFamily="34" charset="0"/>
                          <a:cs typeface="Calibri" panose="020F0502020204030204" pitchFamily="34" charset="0"/>
                        </a:rPr>
                        <a:t>è</a:t>
                      </a:r>
                      <a:r>
                        <a:rPr lang="fr-FR" sz="1000" i="1">
                          <a:effectLst/>
                          <a:latin typeface="Calibri" panose="020F0502020204030204" pitchFamily="34" charset="0"/>
                          <a:ea typeface="Calibri" panose="020F0502020204030204" pitchFamily="34" charset="0"/>
                          <a:cs typeface="Times New Roman" panose="02020603050405020304" pitchFamily="18" charset="0"/>
                        </a:rPr>
                        <a:t>s avoir/</a:t>
                      </a:r>
                      <a:r>
                        <a:rPr lang="fr-FR" sz="1000" i="1">
                          <a:effectLst/>
                          <a:latin typeface="Calibri" panose="020F0502020204030204" pitchFamily="34" charset="0"/>
                          <a:ea typeface="Calibri" panose="020F0502020204030204" pitchFamily="34" charset="0"/>
                          <a:cs typeface="Calibri" panose="020F0502020204030204" pitchFamily="34" charset="0"/>
                        </a:rPr>
                        <a:t> ê</a:t>
                      </a:r>
                      <a:r>
                        <a:rPr lang="fr-FR" sz="1000" i="1">
                          <a:effectLst/>
                          <a:latin typeface="Calibri" panose="020F0502020204030204" pitchFamily="34" charset="0"/>
                          <a:ea typeface="Calibri" panose="020F0502020204030204" pitchFamily="34" charset="0"/>
                          <a:cs typeface="Times New Roman" panose="02020603050405020304" pitchFamily="18" charset="0"/>
                        </a:rPr>
                        <a:t>tre</a:t>
                      </a:r>
                      <a:r>
                        <a:rPr lang="fr-FR" sz="1000">
                          <a:effectLst/>
                          <a:latin typeface="Calibri" panose="020F0502020204030204" pitchFamily="34" charset="0"/>
                          <a:ea typeface="Calibri" panose="020F0502020204030204" pitchFamily="34" charset="0"/>
                          <a:cs typeface="Times New Roman" panose="02020603050405020304" pitchFamily="18" charset="0"/>
                        </a:rPr>
                        <a:t> + past participle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62316309"/>
                  </a:ext>
                </a:extLst>
              </a:tr>
              <a:tr h="162517">
                <a:tc vMerge="1">
                  <a:txBody>
                    <a:bodyPr/>
                    <a:lstStyle/>
                    <a:p>
                      <a:endParaRPr lang="en-GB"/>
                    </a:p>
                  </a:txBody>
                  <a:tcPr/>
                </a:tc>
                <a:tc>
                  <a:txBody>
                    <a:bodyPr/>
                    <a:lstStyle/>
                    <a:p>
                      <a:pPr>
                        <a:lnSpc>
                          <a:spcPct val="107000"/>
                        </a:lnSpc>
                        <a:spcAft>
                          <a:spcPts val="800"/>
                        </a:spcAft>
                      </a:pPr>
                      <a:r>
                        <a:rPr lang="fr-FR" sz="1000" i="1">
                          <a:effectLst/>
                          <a:latin typeface="Calibri" panose="020F0502020204030204" pitchFamily="34" charset="0"/>
                          <a:ea typeface="Calibri" panose="020F0502020204030204" pitchFamily="34" charset="0"/>
                          <a:cs typeface="Times New Roman" panose="02020603050405020304" pitchFamily="18" charset="0"/>
                        </a:rPr>
                        <a:t>Venir de</a:t>
                      </a:r>
                      <a:r>
                        <a:rPr lang="fr-FR" sz="1000">
                          <a:effectLst/>
                          <a:latin typeface="Calibri" panose="020F0502020204030204" pitchFamily="34" charset="0"/>
                          <a:ea typeface="Calibri" panose="020F0502020204030204" pitchFamily="34" charset="0"/>
                          <a:cs typeface="Times New Roman" panose="02020603050405020304" pitchFamily="18" charset="0"/>
                        </a:rPr>
                        <a:t> + infinitive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40367578"/>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holiday activities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the perfect tense with </a:t>
                      </a:r>
                      <a:r>
                        <a:rPr lang="en-GB" sz="1000" i="1">
                          <a:effectLst/>
                          <a:latin typeface="Calibri" panose="020F0502020204030204" pitchFamily="34" charset="0"/>
                          <a:ea typeface="Calibri" panose="020F0502020204030204" pitchFamily="34" charset="0"/>
                          <a:cs typeface="Times New Roman" panose="02020603050405020304" pitchFamily="18" charset="0"/>
                        </a:rPr>
                        <a:t>avoir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8.2G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78484"/>
                  </a:ext>
                </a:extLst>
              </a:tr>
              <a:tr h="332559">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the perfect tense with</a:t>
                      </a:r>
                      <a:r>
                        <a:rPr lang="en-GB" sz="1000">
                          <a:effectLst/>
                          <a:latin typeface="Calibri" panose="020F0502020204030204" pitchFamily="34" charset="0"/>
                          <a:ea typeface="Calibri" panose="020F0502020204030204" pitchFamily="34" charset="0"/>
                          <a:cs typeface="Calibri" panose="020F0502020204030204" pitchFamily="34" charset="0"/>
                        </a:rPr>
                        <a:t> </a:t>
                      </a:r>
                      <a:r>
                        <a:rPr lang="en-GB" sz="1000" i="1">
                          <a:effectLst/>
                          <a:latin typeface="Calibri" panose="020F0502020204030204" pitchFamily="34" charset="0"/>
                          <a:ea typeface="Calibri" panose="020F0502020204030204" pitchFamily="34" charset="0"/>
                          <a:cs typeface="Calibri" panose="020F0502020204030204" pitchFamily="34" charset="0"/>
                        </a:rPr>
                        <a:t>ê</a:t>
                      </a:r>
                      <a:r>
                        <a:rPr lang="en-GB" sz="1000" i="1">
                          <a:effectLst/>
                          <a:latin typeface="Calibri" panose="020F0502020204030204" pitchFamily="34" charset="0"/>
                          <a:ea typeface="Calibri" panose="020F0502020204030204" pitchFamily="34" charset="0"/>
                          <a:cs typeface="Times New Roman" panose="02020603050405020304" pitchFamily="18" charset="0"/>
                        </a:rPr>
                        <a:t>tre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75336226"/>
                  </a:ext>
                </a:extLst>
              </a:tr>
              <a:tr h="332559">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visiting different places in France</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the imperfect tense of -er verbs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8.2F</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196296"/>
                  </a:ext>
                </a:extLst>
              </a:tr>
              <a:tr h="332559">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the imperfect of </a:t>
                      </a:r>
                      <a:r>
                        <a:rPr lang="en-GB" sz="1000" i="1">
                          <a:effectLst/>
                          <a:latin typeface="Calibri" panose="020F0502020204030204" pitchFamily="34" charset="0"/>
                          <a:ea typeface="Calibri" panose="020F0502020204030204" pitchFamily="34" charset="0"/>
                          <a:cs typeface="Times New Roman" panose="02020603050405020304" pitchFamily="18" charset="0"/>
                        </a:rPr>
                        <a:t>avoir, </a:t>
                      </a:r>
                      <a:r>
                        <a:rPr lang="en-GB" sz="1000" i="1">
                          <a:effectLst/>
                          <a:latin typeface="Calibri" panose="020F0502020204030204" pitchFamily="34" charset="0"/>
                          <a:ea typeface="Calibri" panose="020F0502020204030204" pitchFamily="34" charset="0"/>
                          <a:cs typeface="Calibri" panose="020F0502020204030204" pitchFamily="34" charset="0"/>
                        </a:rPr>
                        <a:t>ê</a:t>
                      </a:r>
                      <a:r>
                        <a:rPr lang="en-GB" sz="1000" i="1">
                          <a:effectLst/>
                          <a:latin typeface="Calibri" panose="020F0502020204030204" pitchFamily="34" charset="0"/>
                          <a:ea typeface="Calibri" panose="020F0502020204030204" pitchFamily="34" charset="0"/>
                          <a:cs typeface="Times New Roman" panose="02020603050405020304" pitchFamily="18" charset="0"/>
                        </a:rPr>
                        <a:t>tre </a:t>
                      </a:r>
                      <a:r>
                        <a:rPr lang="en-GB" sz="1000">
                          <a:effectLst/>
                          <a:latin typeface="Calibri" panose="020F0502020204030204" pitchFamily="34" charset="0"/>
                          <a:ea typeface="Calibri" panose="020F0502020204030204" pitchFamily="34" charset="0"/>
                          <a:cs typeface="Times New Roman" panose="02020603050405020304" pitchFamily="18" charset="0"/>
                        </a:rPr>
                        <a:t>and</a:t>
                      </a:r>
                      <a:r>
                        <a:rPr lang="en-GB" sz="1000" i="1">
                          <a:effectLst/>
                          <a:latin typeface="Calibri" panose="020F0502020204030204" pitchFamily="34" charset="0"/>
                          <a:ea typeface="Calibri" panose="020F0502020204030204" pitchFamily="34" charset="0"/>
                          <a:cs typeface="Times New Roman" panose="02020603050405020304" pitchFamily="18" charset="0"/>
                        </a:rPr>
                        <a:t> faire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42632294"/>
                  </a:ext>
                </a:extLst>
              </a:tr>
              <a:tr h="162517">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Talking about visiting different towns and cities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Using 3 time frames</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8.2H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954604"/>
                  </a:ext>
                </a:extLst>
              </a:tr>
              <a:tr h="170042">
                <a:tc vMerge="1">
                  <a:txBody>
                    <a:bodyPr/>
                    <a:lstStyle/>
                    <a:p>
                      <a:endParaRPr lang="en-GB"/>
                    </a:p>
                  </a:txBody>
                  <a:tcPr/>
                </a:tc>
                <a:tc>
                  <a:txBody>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Revision of the imperfect tense</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5007" marR="65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6135926"/>
                  </a:ext>
                </a:extLst>
              </a:tr>
            </a:tbl>
          </a:graphicData>
        </a:graphic>
      </p:graphicFrame>
      <p:sp>
        <p:nvSpPr>
          <p:cNvPr id="7" name="Rectangle 2">
            <a:extLst>
              <a:ext uri="{FF2B5EF4-FFF2-40B4-BE49-F238E27FC236}">
                <a16:creationId xmlns:a16="http://schemas.microsoft.com/office/drawing/2014/main" id="{E17FA67F-E163-3422-12D3-DFBE1D7E107D}"/>
              </a:ext>
            </a:extLst>
          </p:cNvPr>
          <p:cNvSpPr>
            <a:spLocks noChangeArrowheads="1"/>
          </p:cNvSpPr>
          <p:nvPr/>
        </p:nvSpPr>
        <p:spPr bwMode="auto">
          <a:xfrm>
            <a:off x="679088" y="4244864"/>
            <a:ext cx="549982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 8- Travel and tourism</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Additional Vocabulary lists: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5"/>
              </a:rPr>
              <a:t>Quizlet Unit 8 exam practice</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6"/>
              </a:rPr>
              <a:t>8.1Countries</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246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738441B-1B14-253F-A8C2-70E6FBF552FE}"/>
              </a:ext>
            </a:extLst>
          </p:cNvPr>
          <p:cNvGraphicFramePr>
            <a:graphicFrameLocks noGrp="1"/>
          </p:cNvGraphicFramePr>
          <p:nvPr>
            <p:extLst>
              <p:ext uri="{D42A27DB-BD31-4B8C-83A1-F6EECF244321}">
                <p14:modId xmlns:p14="http://schemas.microsoft.com/office/powerpoint/2010/main" val="417893626"/>
              </p:ext>
            </p:extLst>
          </p:nvPr>
        </p:nvGraphicFramePr>
        <p:xfrm>
          <a:off x="585059" y="739925"/>
          <a:ext cx="5687882" cy="8426150"/>
        </p:xfrm>
        <a:graphic>
          <a:graphicData uri="http://schemas.openxmlformats.org/drawingml/2006/table">
            <a:tbl>
              <a:tblPr/>
              <a:tblGrid>
                <a:gridCol w="223602">
                  <a:extLst>
                    <a:ext uri="{9D8B030D-6E8A-4147-A177-3AD203B41FA5}">
                      <a16:colId xmlns:a16="http://schemas.microsoft.com/office/drawing/2014/main" val="2014248869"/>
                    </a:ext>
                  </a:extLst>
                </a:gridCol>
                <a:gridCol w="204968">
                  <a:extLst>
                    <a:ext uri="{9D8B030D-6E8A-4147-A177-3AD203B41FA5}">
                      <a16:colId xmlns:a16="http://schemas.microsoft.com/office/drawing/2014/main" val="1879548993"/>
                    </a:ext>
                  </a:extLst>
                </a:gridCol>
                <a:gridCol w="153726">
                  <a:extLst>
                    <a:ext uri="{9D8B030D-6E8A-4147-A177-3AD203B41FA5}">
                      <a16:colId xmlns:a16="http://schemas.microsoft.com/office/drawing/2014/main" val="189635747"/>
                    </a:ext>
                  </a:extLst>
                </a:gridCol>
                <a:gridCol w="251553">
                  <a:extLst>
                    <a:ext uri="{9D8B030D-6E8A-4147-A177-3AD203B41FA5}">
                      <a16:colId xmlns:a16="http://schemas.microsoft.com/office/drawing/2014/main" val="304894871"/>
                    </a:ext>
                  </a:extLst>
                </a:gridCol>
                <a:gridCol w="940993">
                  <a:extLst>
                    <a:ext uri="{9D8B030D-6E8A-4147-A177-3AD203B41FA5}">
                      <a16:colId xmlns:a16="http://schemas.microsoft.com/office/drawing/2014/main" val="914187829"/>
                    </a:ext>
                  </a:extLst>
                </a:gridCol>
                <a:gridCol w="940993">
                  <a:extLst>
                    <a:ext uri="{9D8B030D-6E8A-4147-A177-3AD203B41FA5}">
                      <a16:colId xmlns:a16="http://schemas.microsoft.com/office/drawing/2014/main" val="955849859"/>
                    </a:ext>
                  </a:extLst>
                </a:gridCol>
                <a:gridCol w="936335">
                  <a:extLst>
                    <a:ext uri="{9D8B030D-6E8A-4147-A177-3AD203B41FA5}">
                      <a16:colId xmlns:a16="http://schemas.microsoft.com/office/drawing/2014/main" val="1710348963"/>
                    </a:ext>
                  </a:extLst>
                </a:gridCol>
                <a:gridCol w="940993">
                  <a:extLst>
                    <a:ext uri="{9D8B030D-6E8A-4147-A177-3AD203B41FA5}">
                      <a16:colId xmlns:a16="http://schemas.microsoft.com/office/drawing/2014/main" val="3701363314"/>
                    </a:ext>
                  </a:extLst>
                </a:gridCol>
                <a:gridCol w="940993">
                  <a:extLst>
                    <a:ext uri="{9D8B030D-6E8A-4147-A177-3AD203B41FA5}">
                      <a16:colId xmlns:a16="http://schemas.microsoft.com/office/drawing/2014/main" val="2662826250"/>
                    </a:ext>
                  </a:extLst>
                </a:gridCol>
                <a:gridCol w="153726">
                  <a:extLst>
                    <a:ext uri="{9D8B030D-6E8A-4147-A177-3AD203B41FA5}">
                      <a16:colId xmlns:a16="http://schemas.microsoft.com/office/drawing/2014/main" val="4037236627"/>
                    </a:ext>
                  </a:extLst>
                </a:gridCol>
              </a:tblGrid>
              <a:tr h="234346">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vert="vert270" anchor="ctr">
                    <a:lnL>
                      <a:noFill/>
                    </a:lnL>
                    <a:lnR>
                      <a:noFill/>
                    </a:lnR>
                    <a:lnT>
                      <a:noFill/>
                    </a:lnT>
                    <a:lnB>
                      <a:noFill/>
                    </a:lnB>
                  </a:tcPr>
                </a:tc>
                <a:tc rowSpan="2" gridSpan="7">
                  <a:txBody>
                    <a:bodyPr/>
                    <a:lstStyle/>
                    <a:p>
                      <a:pPr algn="ctr" fontAlgn="ctr"/>
                      <a:r>
                        <a:rPr lang="en-GB" sz="2000" b="1" i="0" u="none" strike="noStrike">
                          <a:solidFill>
                            <a:srgbClr val="000000"/>
                          </a:solidFill>
                          <a:effectLst/>
                          <a:latin typeface="Futura (Light)" panose="020B7200000000000000" pitchFamily="34" charset="0"/>
                        </a:rPr>
                        <a:t>King's Norton Boys' School</a:t>
                      </a:r>
                    </a:p>
                  </a:txBody>
                  <a:tcPr marL="0" marR="0" marT="0" marB="0" anchor="ctr">
                    <a:lnL>
                      <a:noFill/>
                    </a:lnL>
                    <a:lnR>
                      <a:noFill/>
                    </a:lnR>
                    <a:lnT>
                      <a:noFill/>
                    </a:lnT>
                    <a:lnB>
                      <a:noFill/>
                    </a:lnB>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98842158"/>
                  </a:ext>
                </a:extLst>
              </a:tr>
              <a:tr h="234346">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GB" sz="500" b="0" i="0" u="none" strike="noStrike">
                        <a:solidFill>
                          <a:srgbClr val="000000"/>
                        </a:solidFill>
                        <a:effectLst/>
                        <a:latin typeface="Calibri" panose="020F0502020204030204" pitchFamily="34" charset="0"/>
                      </a:endParaRPr>
                    </a:p>
                  </a:txBody>
                  <a:tcPr marL="0" marR="0" marT="0" marB="0" vert="vert270" anchor="ctr">
                    <a:lnL>
                      <a:noFill/>
                    </a:lnL>
                    <a:lnR>
                      <a:noFill/>
                    </a:lnR>
                    <a:lnT>
                      <a:noFill/>
                    </a:lnT>
                    <a:lnB>
                      <a:noFill/>
                    </a:lnB>
                  </a:tcPr>
                </a:tc>
                <a:tc gridSpan="7"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83491980"/>
                  </a:ext>
                </a:extLst>
              </a:tr>
              <a:tr h="234346">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GB" sz="500" b="0" i="0" u="none" strike="noStrike">
                        <a:solidFill>
                          <a:srgbClr val="000000"/>
                        </a:solidFill>
                        <a:effectLst/>
                        <a:latin typeface="Calibri" panose="020F0502020204030204" pitchFamily="34" charset="0"/>
                      </a:endParaRPr>
                    </a:p>
                  </a:txBody>
                  <a:tcPr marL="0" marR="0" marT="0" marB="0" vert="vert270" anchor="ctr">
                    <a:lnL>
                      <a:noFill/>
                    </a:lnL>
                    <a:lnR>
                      <a:noFill/>
                    </a:lnR>
                    <a:lnT>
                      <a:noFill/>
                    </a:lnT>
                    <a:lnB>
                      <a:noFill/>
                    </a:lnB>
                  </a:tcPr>
                </a:tc>
                <a:tc rowSpan="2" gridSpan="7">
                  <a:txBody>
                    <a:bodyPr/>
                    <a:lstStyle/>
                    <a:p>
                      <a:pPr algn="ctr" fontAlgn="ctr"/>
                      <a:r>
                        <a:rPr lang="en-GB" sz="2000" b="1" i="0" u="none" strike="noStrike" dirty="0">
                          <a:solidFill>
                            <a:srgbClr val="000000"/>
                          </a:solidFill>
                          <a:effectLst/>
                          <a:latin typeface="Futura (Light)" panose="020B7200000000000000" pitchFamily="34" charset="0"/>
                        </a:rPr>
                        <a:t>Year 11 PPE1 Exam Timetable</a:t>
                      </a:r>
                    </a:p>
                  </a:txBody>
                  <a:tcPr marL="0" marR="0" marT="0" marB="0" anchor="ctr">
                    <a:lnL>
                      <a:noFill/>
                    </a:lnL>
                    <a:lnR>
                      <a:noFill/>
                    </a:lnR>
                    <a:lnT>
                      <a:noFill/>
                    </a:lnT>
                    <a:lnB>
                      <a:noFill/>
                    </a:lnB>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5869362"/>
                  </a:ext>
                </a:extLst>
              </a:tr>
              <a:tr h="234346">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GB" sz="500" b="0" i="0" u="none" strike="noStrike">
                        <a:solidFill>
                          <a:srgbClr val="000000"/>
                        </a:solidFill>
                        <a:effectLst/>
                        <a:latin typeface="Calibri" panose="020F0502020204030204" pitchFamily="34" charset="0"/>
                      </a:endParaRPr>
                    </a:p>
                  </a:txBody>
                  <a:tcPr marL="0" marR="0" marT="0" marB="0" vert="vert270" anchor="ctr">
                    <a:lnL>
                      <a:noFill/>
                    </a:lnL>
                    <a:lnR>
                      <a:noFill/>
                    </a:lnR>
                    <a:lnT>
                      <a:noFill/>
                    </a:lnT>
                    <a:lnB>
                      <a:noFill/>
                    </a:lnB>
                  </a:tcPr>
                </a:tc>
                <a:tc gridSpan="7"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14146649"/>
                  </a:ext>
                </a:extLst>
              </a:tr>
              <a:tr h="400021">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GB" sz="500" b="0" i="0" u="none" strike="noStrike">
                        <a:solidFill>
                          <a:srgbClr val="000000"/>
                        </a:solidFill>
                        <a:effectLst/>
                        <a:latin typeface="Calibri" panose="020F0502020204030204" pitchFamily="34" charset="0"/>
                      </a:endParaRPr>
                    </a:p>
                  </a:txBody>
                  <a:tcPr marL="0" marR="0" marT="0" marB="0" vert="vert27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2000" b="1" i="0" u="none" strike="noStrike">
                        <a:solidFill>
                          <a:srgbClr val="000000"/>
                        </a:solidFill>
                        <a:effectLst/>
                        <a:latin typeface="Futura (Light)" panose="020B7200000000000000"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2000" b="1" i="0" u="none" strike="noStrike">
                        <a:solidFill>
                          <a:srgbClr val="000000"/>
                        </a:solidFill>
                        <a:effectLst/>
                        <a:latin typeface="Futura (Light)" panose="020B7200000000000000"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2000" b="1" i="0" u="none" strike="noStrike" dirty="0">
                        <a:solidFill>
                          <a:srgbClr val="000000"/>
                        </a:solidFill>
                        <a:effectLst/>
                        <a:latin typeface="Futura (Light)" panose="020B7200000000000000"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2000" b="1" i="0" u="none" strike="noStrike">
                        <a:solidFill>
                          <a:srgbClr val="000000"/>
                        </a:solidFill>
                        <a:effectLst/>
                        <a:latin typeface="Futura (Light)" panose="020B7200000000000000"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2000" b="1" i="0" u="none" strike="noStrike">
                        <a:solidFill>
                          <a:srgbClr val="000000"/>
                        </a:solidFill>
                        <a:effectLst/>
                        <a:latin typeface="Futura (Light)" panose="020B7200000000000000"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2000" b="1" i="0" u="none" strike="noStrike">
                        <a:solidFill>
                          <a:srgbClr val="000000"/>
                        </a:solidFill>
                        <a:effectLst/>
                        <a:latin typeface="Futura (Light)" panose="020B7200000000000000"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2000" b="1" i="0" u="none" strike="noStrike">
                        <a:solidFill>
                          <a:srgbClr val="000000"/>
                        </a:solidFill>
                        <a:effectLst/>
                        <a:latin typeface="Futura (Light)" panose="020B7200000000000000"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30161636"/>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8">
                  <a:txBody>
                    <a:bodyPr/>
                    <a:lstStyle/>
                    <a:p>
                      <a:pPr algn="ctr" fontAlgn="ctr"/>
                      <a:r>
                        <a:rPr lang="en-GB" sz="700" b="0" i="0" u="none" strike="noStrike">
                          <a:solidFill>
                            <a:srgbClr val="000000"/>
                          </a:solidFill>
                          <a:effectLst/>
                          <a:latin typeface="Calibri" panose="020F0502020204030204" pitchFamily="34" charset="0"/>
                        </a:rPr>
                        <a:t>WC 4TH NOV</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fontAlgn="ctr"/>
                      <a:r>
                        <a:rPr lang="en-GB" sz="700" b="0" i="0" u="none" strike="noStrike">
                          <a:solidFill>
                            <a:srgbClr val="000000"/>
                          </a:solidFill>
                          <a:effectLst/>
                          <a:latin typeface="Futura (Light)" panose="020B7200000000000000" pitchFamily="34" charset="0"/>
                        </a:rPr>
                        <a:t>WEEK 1</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700" b="0" i="0" u="none" strike="noStrike">
                          <a:solidFill>
                            <a:srgbClr val="000000"/>
                          </a:solidFill>
                          <a:effectLst/>
                          <a:latin typeface="Futura (Light)" panose="020B7200000000000000" pitchFamily="34" charset="0"/>
                        </a:rPr>
                        <a:t>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Monday 4th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Tuesday 5th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Wednesday 6th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Thursday 7th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Friday 8th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66925998"/>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0099246"/>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rowSpan="2">
                  <a:txBody>
                    <a:bodyPr/>
                    <a:lstStyle/>
                    <a:p>
                      <a:pPr algn="ctr" fontAlgn="ctr"/>
                      <a:r>
                        <a:rPr lang="en-GB" sz="700" b="0" i="0" u="none" strike="noStrike">
                          <a:solidFill>
                            <a:srgbClr val="000000"/>
                          </a:solidFill>
                          <a:effectLst/>
                          <a:latin typeface="Futura (Light)" panose="020B7200000000000000" pitchFamily="34" charset="0"/>
                        </a:rPr>
                        <a:t>08:30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English Language 1                     1h 45m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pt-BR" sz="900" b="0" i="0" u="none" strike="noStrike" dirty="0">
                          <a:solidFill>
                            <a:srgbClr val="000000"/>
                          </a:solidFill>
                          <a:effectLst/>
                          <a:latin typeface="Futura (Light)" panose="020B7200000000000000" pitchFamily="34" charset="0"/>
                        </a:rPr>
                        <a:t>Biology                                           1h 45m / 1h 10m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Maths 1                                        1h 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Business 1                                          2h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pt-BR" sz="900" b="0" i="0" u="none" strike="noStrike">
                          <a:solidFill>
                            <a:srgbClr val="000000"/>
                          </a:solidFill>
                          <a:effectLst/>
                          <a:latin typeface="Futura (Light)" panose="020B7200000000000000" pitchFamily="34" charset="0"/>
                        </a:rPr>
                        <a:t>Chemistry                                               1h 45m / 1h 10m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5970653"/>
                  </a:ext>
                </a:extLst>
              </a:tr>
              <a:tr h="238885">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4600927"/>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rowSpan="2">
                  <a:txBody>
                    <a:bodyPr/>
                    <a:lstStyle/>
                    <a:p>
                      <a:pPr algn="ctr" fontAlgn="ctr"/>
                      <a:r>
                        <a:rPr lang="en-GB" sz="700" b="0" i="0" u="none" strike="noStrike">
                          <a:solidFill>
                            <a:srgbClr val="000000"/>
                          </a:solidFill>
                          <a:effectLst/>
                          <a:latin typeface="Futura (Light)" panose="020B7200000000000000" pitchFamily="34" charset="0"/>
                        </a:rPr>
                        <a:t>12:00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n-GB" sz="9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n-GB" sz="9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n-GB" sz="9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n-GB" sz="9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87975818"/>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0835050"/>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rowSpan="2">
                  <a:txBody>
                    <a:bodyPr/>
                    <a:lstStyle/>
                    <a:p>
                      <a:pPr algn="ctr" fontAlgn="ctr"/>
                      <a:r>
                        <a:rPr lang="en-GB" sz="700" b="0" i="0" u="none" strike="noStrike">
                          <a:solidFill>
                            <a:srgbClr val="000000"/>
                          </a:solidFill>
                          <a:effectLst/>
                          <a:latin typeface="Futura (Light)" panose="020B7200000000000000" pitchFamily="34" charset="0"/>
                        </a:rPr>
                        <a:t>13:55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Computer Science 1                       1h 30m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History                                               2h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pt-BR" sz="900" b="0" i="0" u="none" strike="noStrike" dirty="0">
                          <a:solidFill>
                            <a:srgbClr val="000000"/>
                          </a:solidFill>
                          <a:effectLst/>
                          <a:latin typeface="Futura (Light)" panose="020B7200000000000000" pitchFamily="34" charset="0"/>
                        </a:rPr>
                        <a:t>French - R and L                                      1h 45m / 1h 35m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DT                                      1h 30m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Geography 1                                         1h 30m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4961198"/>
                  </a:ext>
                </a:extLst>
              </a:tr>
              <a:tr h="238885">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16707938"/>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0" marR="0" marT="0" marB="0" vert="vert27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700" b="0" i="0" u="none" strike="noStrike">
                        <a:solidFill>
                          <a:srgbClr val="000000"/>
                        </a:solidFill>
                        <a:effectLst/>
                        <a:latin typeface="Futura (Light)" panose="020B7200000000000000" pitchFamily="34" charset="0"/>
                      </a:endParaRPr>
                    </a:p>
                  </a:txBody>
                  <a:tcPr marL="0" marR="0" marT="0" marB="0" vert="vert27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700" b="0" i="0" u="none" strike="noStrike">
                        <a:solidFill>
                          <a:srgbClr val="000000"/>
                        </a:solidFill>
                        <a:effectLst/>
                        <a:latin typeface="Futura (Light)" panose="020B7200000000000000"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700" b="0" i="0" u="none" strike="noStrike">
                        <a:solidFill>
                          <a:srgbClr val="000000"/>
                        </a:solidFill>
                        <a:effectLst/>
                        <a:latin typeface="Futura (Light)" panose="020B7200000000000000"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700" b="0" i="0" u="none" strike="noStrike">
                        <a:solidFill>
                          <a:srgbClr val="000000"/>
                        </a:solidFill>
                        <a:effectLst/>
                        <a:latin typeface="Futura (Light)" panose="020B7200000000000000"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700" b="0" i="0" u="none" strike="noStrike">
                        <a:solidFill>
                          <a:srgbClr val="000000"/>
                        </a:solidFill>
                        <a:effectLst/>
                        <a:latin typeface="Futura (Light)" panose="020B7200000000000000"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700" b="0" i="0" u="none" strike="noStrike">
                        <a:solidFill>
                          <a:srgbClr val="000000"/>
                        </a:solidFill>
                        <a:effectLst/>
                        <a:latin typeface="Futura (Light)" panose="020B7200000000000000"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700" b="0" i="0" u="none" strike="noStrike">
                        <a:solidFill>
                          <a:srgbClr val="000000"/>
                        </a:solidFill>
                        <a:effectLst/>
                        <a:latin typeface="Futura (Light)" panose="020B7200000000000000"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72340478"/>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0" marR="0" marT="0" marB="0" vert="vert27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01321206"/>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8">
                  <a:txBody>
                    <a:bodyPr/>
                    <a:lstStyle/>
                    <a:p>
                      <a:pPr algn="ctr" fontAlgn="ctr"/>
                      <a:r>
                        <a:rPr lang="en-GB" sz="700" b="0" i="0" u="none" strike="noStrike">
                          <a:solidFill>
                            <a:srgbClr val="000000"/>
                          </a:solidFill>
                          <a:effectLst/>
                          <a:latin typeface="Calibri" panose="020F0502020204030204" pitchFamily="34" charset="0"/>
                        </a:rPr>
                        <a:t>WC 11TH NOV</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fontAlgn="ctr"/>
                      <a:r>
                        <a:rPr lang="en-GB" sz="700" b="0" i="0" u="none" strike="noStrike">
                          <a:solidFill>
                            <a:srgbClr val="000000"/>
                          </a:solidFill>
                          <a:effectLst/>
                          <a:latin typeface="Futura (Light)" panose="020B7200000000000000" pitchFamily="34" charset="0"/>
                        </a:rPr>
                        <a:t>WEEK 2</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700" b="0" i="0" u="none" strike="noStrike">
                          <a:solidFill>
                            <a:srgbClr val="000000"/>
                          </a:solidFill>
                          <a:effectLst/>
                          <a:latin typeface="Futura (Light)" panose="020B7200000000000000" pitchFamily="34" charset="0"/>
                        </a:rPr>
                        <a:t>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Monday 11th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Tuesday 12th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Wednesday 13th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Thursday 14th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Friday 15th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8316503"/>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6632174"/>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rowSpan="2">
                  <a:txBody>
                    <a:bodyPr/>
                    <a:lstStyle/>
                    <a:p>
                      <a:pPr algn="ctr" fontAlgn="ctr"/>
                      <a:r>
                        <a:rPr lang="en-GB" sz="700" b="0" i="0" u="none" strike="noStrike">
                          <a:solidFill>
                            <a:srgbClr val="000000"/>
                          </a:solidFill>
                          <a:effectLst/>
                          <a:latin typeface="Futura (Light)" panose="020B7200000000000000" pitchFamily="34" charset="0"/>
                        </a:rPr>
                        <a:t>08:30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English Literature 1                              1h 45m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Maths 2                                       1h 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Geography 2                                        1h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English Language 2                              1h 45m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pt-BR" sz="900" b="0" i="0" u="none" strike="noStrike">
                          <a:solidFill>
                            <a:srgbClr val="000000"/>
                          </a:solidFill>
                          <a:effectLst/>
                          <a:latin typeface="Futura (Light)" panose="020B7200000000000000" pitchFamily="34" charset="0"/>
                        </a:rPr>
                        <a:t>Physics                               1h 45m / 1h 10m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90641027"/>
                  </a:ext>
                </a:extLst>
              </a:tr>
              <a:tr h="238885">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64833851"/>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rowSpan="2">
                  <a:txBody>
                    <a:bodyPr/>
                    <a:lstStyle/>
                    <a:p>
                      <a:pPr algn="ctr" fontAlgn="ctr"/>
                      <a:r>
                        <a:rPr lang="en-GB" sz="700" b="0" i="0" u="none" strike="noStrike">
                          <a:solidFill>
                            <a:srgbClr val="000000"/>
                          </a:solidFill>
                          <a:effectLst/>
                          <a:latin typeface="Futura (Light)" panose="020B7200000000000000" pitchFamily="34" charset="0"/>
                        </a:rPr>
                        <a:t>12:00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n-GB" sz="9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n-GB" sz="900" b="0" i="0" u="none" strike="noStrike">
                          <a:solidFill>
                            <a:srgbClr val="000000"/>
                          </a:solidFill>
                          <a:effectLst/>
                          <a:latin typeface="Futura (Light)" panose="020B7200000000000000" pitchFamily="34" charset="0"/>
                        </a:rPr>
                        <a:t>Music - ALL DAY              (20 min per student)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n-GB" sz="9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0180128"/>
                  </a:ext>
                </a:extLst>
              </a:tr>
              <a:tr h="27001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63251329"/>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rowSpan="2">
                  <a:txBody>
                    <a:bodyPr/>
                    <a:lstStyle/>
                    <a:p>
                      <a:pPr algn="ctr" fontAlgn="ctr"/>
                      <a:r>
                        <a:rPr lang="en-GB" sz="700" b="0" i="0" u="none" strike="noStrike">
                          <a:solidFill>
                            <a:srgbClr val="000000"/>
                          </a:solidFill>
                          <a:effectLst/>
                          <a:latin typeface="Futura (Light)" panose="020B7200000000000000" pitchFamily="34" charset="0"/>
                        </a:rPr>
                        <a:t>13:55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Food                                  1h 45m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RE                                                1h 45m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Spanish - R and L                                      1h 45m / 1h 35m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PE 1h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Music 1h 30m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0303034"/>
                  </a:ext>
                </a:extLst>
              </a:tr>
              <a:tr h="238885">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66369999"/>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0" marR="0" marT="0" marB="0" vert="vert27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900" b="0" i="0" u="none" strike="noStrike">
                        <a:solidFill>
                          <a:srgbClr val="000000"/>
                        </a:solidFill>
                        <a:effectLst/>
                        <a:latin typeface="Futura (Light)" panose="020B7200000000000000"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28819144"/>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0" marR="0" marT="0" marB="0" vert="vert27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7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900" b="0" i="0" u="none" strike="noStrike">
                        <a:solidFill>
                          <a:srgbClr val="000000"/>
                        </a:solidFill>
                        <a:effectLst/>
                        <a:latin typeface="Futura (Light)" panose="020B7200000000000000"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74504526"/>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8">
                  <a:txBody>
                    <a:bodyPr/>
                    <a:lstStyle/>
                    <a:p>
                      <a:pPr algn="ctr" fontAlgn="ctr"/>
                      <a:r>
                        <a:rPr lang="en-GB" sz="700" b="0" i="0" u="none" strike="noStrike">
                          <a:solidFill>
                            <a:srgbClr val="000000"/>
                          </a:solidFill>
                          <a:effectLst/>
                          <a:latin typeface="Calibri" panose="020F0502020204030204" pitchFamily="34" charset="0"/>
                        </a:rPr>
                        <a:t>WC 18TH NOV</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fontAlgn="ctr"/>
                      <a:r>
                        <a:rPr lang="en-GB" sz="700" b="0" i="0" u="none" strike="noStrike">
                          <a:solidFill>
                            <a:srgbClr val="000000"/>
                          </a:solidFill>
                          <a:effectLst/>
                          <a:latin typeface="Futura (Light)" panose="020B7200000000000000" pitchFamily="34" charset="0"/>
                        </a:rPr>
                        <a:t>WEEK 1</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700" b="0" i="0" u="none" strike="noStrike">
                          <a:solidFill>
                            <a:srgbClr val="000000"/>
                          </a:solidFill>
                          <a:effectLst/>
                          <a:latin typeface="Futura (Light)" panose="020B7200000000000000" pitchFamily="34" charset="0"/>
                        </a:rPr>
                        <a:t>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Monday 18th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Tuesday 19th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Wednesday 20th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Thursday 21st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Friday 22nd Nov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4969994"/>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62127490"/>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rowSpan="2">
                  <a:txBody>
                    <a:bodyPr/>
                    <a:lstStyle/>
                    <a:p>
                      <a:pPr algn="ctr" fontAlgn="ctr"/>
                      <a:r>
                        <a:rPr lang="en-GB" sz="700" b="0" i="0" u="none" strike="noStrike">
                          <a:solidFill>
                            <a:srgbClr val="000000"/>
                          </a:solidFill>
                          <a:effectLst/>
                          <a:latin typeface="Futura (Light)" panose="020B7200000000000000" pitchFamily="34" charset="0"/>
                        </a:rPr>
                        <a:t>08:30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French/Spanish Writing 1h/1h 15m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Maths 3                               1h 30m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Computer Science 2          1h 30m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fontAlgn="ctr"/>
                      <a:r>
                        <a:rPr lang="en-GB" sz="900" b="0" i="0" u="none" strike="noStrike">
                          <a:solidFill>
                            <a:srgbClr val="000000"/>
                          </a:solidFill>
                          <a:effectLst/>
                          <a:latin typeface="Futura (Light)" panose="020B7200000000000000" pitchFamily="34" charset="0"/>
                        </a:rPr>
                        <a:t>CAREERS FAIR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fontAlgn="ctr"/>
                      <a:r>
                        <a:rPr lang="en-GB" sz="900" b="0" i="0" u="none" strike="noStrike">
                          <a:solidFill>
                            <a:srgbClr val="000000"/>
                          </a:solidFill>
                          <a:effectLst/>
                          <a:latin typeface="Futura (Light)" panose="020B7200000000000000" pitchFamily="34" charset="0"/>
                        </a:rPr>
                        <a:t>Art - 5h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5435665"/>
                  </a:ext>
                </a:extLst>
              </a:tr>
              <a:tr h="238885">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50268675"/>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rowSpan="2">
                  <a:txBody>
                    <a:bodyPr/>
                    <a:lstStyle/>
                    <a:p>
                      <a:pPr algn="ctr" fontAlgn="ctr"/>
                      <a:r>
                        <a:rPr lang="en-GB" sz="700" b="0" i="0" u="none" strike="noStrike">
                          <a:solidFill>
                            <a:srgbClr val="000000"/>
                          </a:solidFill>
                          <a:effectLst/>
                          <a:latin typeface="Futura (Light)" panose="020B7200000000000000" pitchFamily="34" charset="0"/>
                        </a:rPr>
                        <a:t>12:00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n-GB" sz="700" b="0" i="0" u="none" strike="noStrike">
                          <a:solidFill>
                            <a:srgbClr val="000000"/>
                          </a:solidFill>
                          <a:effectLst/>
                          <a:latin typeface="Futura (Light)" panose="020B7200000000000000"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98578729"/>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9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2908202"/>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rowSpan="2">
                  <a:txBody>
                    <a:bodyPr/>
                    <a:lstStyle/>
                    <a:p>
                      <a:pPr algn="ctr" fontAlgn="ctr"/>
                      <a:r>
                        <a:rPr lang="en-GB" sz="700" b="0" i="0" u="none" strike="noStrike">
                          <a:solidFill>
                            <a:srgbClr val="000000"/>
                          </a:solidFill>
                          <a:effectLst/>
                          <a:latin typeface="Futura (Light)" panose="020B7200000000000000" pitchFamily="34" charset="0"/>
                        </a:rPr>
                        <a:t>13:55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iMedia 1h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History 2                                            1h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Futura (Light)" panose="020B7200000000000000" pitchFamily="34" charset="0"/>
                        </a:rPr>
                        <a:t>Drama                                             1h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1085268"/>
                  </a:ext>
                </a:extLst>
              </a:tr>
              <a:tr h="234346">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b"/>
                      <a:endParaRPr lang="en-GB" sz="7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9583434"/>
                  </a:ext>
                </a:extLst>
              </a:tr>
              <a:tr h="234346">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GB" sz="500" b="0" i="0" u="none" strike="noStrike">
                        <a:solidFill>
                          <a:srgbClr val="000000"/>
                        </a:solidFill>
                        <a:effectLst/>
                        <a:latin typeface="Calibri" panose="020F0502020204030204" pitchFamily="34" charset="0"/>
                      </a:endParaRPr>
                    </a:p>
                  </a:txBody>
                  <a:tcPr marL="0" marR="0" marT="0" marB="0" vert="vert27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solidFill>
                          <a:srgbClr val="000000"/>
                        </a:solidFill>
                        <a:effectLst/>
                        <a:latin typeface="Futura (Light)" panose="020B7200000000000000"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algn="l" fontAlgn="ctr"/>
                      <a:r>
                        <a:rPr lang="en-GB" sz="600" b="0" i="0" u="none" strike="noStrike">
                          <a:solidFill>
                            <a:srgbClr val="000000"/>
                          </a:solidFill>
                          <a:effectLst/>
                          <a:latin typeface="Futura (Light)" panose="020B7200000000000000" pitchFamily="34" charset="0"/>
                        </a:rPr>
                        <a:t>*French and Spanish speaking exams will begin on Thursday 28th November. Students will be informed of their 20 minute slot and specific date in due course*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39379703"/>
                  </a:ext>
                </a:extLst>
              </a:tr>
              <a:tr h="234346">
                <a:tc>
                  <a:txBody>
                    <a:bodyPr/>
                    <a:lstStyle/>
                    <a:p>
                      <a:pPr algn="l" fontAlgn="b"/>
                      <a:endParaRPr lang="en-GB" sz="5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GB" sz="500" b="0" i="0" u="none" strike="noStrike">
                        <a:solidFill>
                          <a:srgbClr val="000000"/>
                        </a:solidFill>
                        <a:effectLst/>
                        <a:latin typeface="Calibri" panose="020F0502020204030204" pitchFamily="34" charset="0"/>
                      </a:endParaRPr>
                    </a:p>
                  </a:txBody>
                  <a:tcPr marL="0" marR="0" marT="0" marB="0" vert="vert270" anchor="ctr">
                    <a:lnL>
                      <a:noFill/>
                    </a:lnL>
                    <a:lnR>
                      <a:noFill/>
                    </a:lnR>
                    <a:lnT>
                      <a:noFill/>
                    </a:lnT>
                    <a:lnB>
                      <a:noFill/>
                    </a:lnB>
                  </a:tcPr>
                </a:tc>
                <a:tc>
                  <a:txBody>
                    <a:bodyPr/>
                    <a:lstStyle/>
                    <a:p>
                      <a:pPr algn="l" fontAlgn="b"/>
                      <a:endParaRPr lang="en-GB" sz="5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a:noFill/>
                    </a:lnB>
                  </a:tcPr>
                </a:tc>
                <a:tc>
                  <a:txBody>
                    <a:bodyPr/>
                    <a:lstStyle/>
                    <a:p>
                      <a:pPr algn="l" fontAlgn="b"/>
                      <a:endParaRPr lang="en-GB" sz="5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a:noFill/>
                    </a:lnB>
                  </a:tcPr>
                </a:tc>
                <a:tc>
                  <a:txBody>
                    <a:bodyPr/>
                    <a:lstStyle/>
                    <a:p>
                      <a:pPr algn="ctr" fontAlgn="b"/>
                      <a:endParaRPr lang="en-GB" sz="500" b="0" i="0" u="none" strike="noStrike">
                        <a:solidFill>
                          <a:srgbClr val="000000"/>
                        </a:solidFill>
                        <a:effectLst/>
                        <a:latin typeface="Futura (Light)" panose="020B7200000000000000" pitchFamily="34" charset="0"/>
                      </a:endParaRPr>
                    </a:p>
                  </a:txBody>
                  <a:tcPr marL="0" marR="0" marT="0" marB="0" anchor="b">
                    <a:lnL>
                      <a:noFill/>
                    </a:lnL>
                    <a:lnR>
                      <a:noFill/>
                    </a:lnR>
                    <a:lnT>
                      <a:noFill/>
                    </a:lnT>
                    <a:lnB>
                      <a:noFill/>
                    </a:lnB>
                  </a:tcPr>
                </a:tc>
                <a:tc>
                  <a:txBody>
                    <a:bodyPr/>
                    <a:lstStyle/>
                    <a:p>
                      <a:pPr algn="l" fontAlgn="b"/>
                      <a:endParaRPr lang="en-GB" sz="5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74615640"/>
                  </a:ext>
                </a:extLst>
              </a:tr>
            </a:tbl>
          </a:graphicData>
        </a:graphic>
      </p:graphicFrame>
      <p:pic>
        <p:nvPicPr>
          <p:cNvPr id="6" name="Picture 5">
            <a:extLst>
              <a:ext uri="{FF2B5EF4-FFF2-40B4-BE49-F238E27FC236}">
                <a16:creationId xmlns:a16="http://schemas.microsoft.com/office/drawing/2014/main" id="{9D28FE7C-A59C-4A3D-867C-7DD2117F7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95355"/>
            <a:ext cx="1016433" cy="10073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A1DBDB-4465-9E1E-8B12-777965586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749" y="95355"/>
            <a:ext cx="1016433" cy="100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4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AFEFD8-5754-DAED-D883-B0B181C6756B}"/>
              </a:ext>
            </a:extLst>
          </p:cNvPr>
          <p:cNvSpPr txBox="1"/>
          <p:nvPr/>
        </p:nvSpPr>
        <p:spPr>
          <a:xfrm>
            <a:off x="497032" y="411624"/>
            <a:ext cx="6097732" cy="9355831"/>
          </a:xfrm>
          <a:prstGeom prst="rect">
            <a:avLst/>
          </a:prstGeom>
          <a:noFill/>
        </p:spPr>
        <p:txBody>
          <a:bodyPr wrap="square">
            <a:spAutoFit/>
          </a:bodyPr>
          <a:lstStyle/>
          <a:p>
            <a:pPr algn="ct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OCR GCSE PE  - </a:t>
            </a:r>
            <a:r>
              <a:rPr lang="en-GB" sz="1600" b="1" u="sng" dirty="0">
                <a:latin typeface="Calibri" panose="020F0502020204030204" pitchFamily="34" charset="0"/>
                <a:ea typeface="Calibri" panose="020F0502020204030204" pitchFamily="34" charset="0"/>
                <a:cs typeface="Times New Roman" panose="02020603050405020304" pitchFamily="18" charset="0"/>
              </a:rPr>
              <a:t>Thursday 14</a:t>
            </a:r>
            <a:r>
              <a:rPr lang="en-GB" sz="1600" b="1" u="sng" baseline="30000" dirty="0">
                <a:latin typeface="Calibri" panose="020F0502020204030204" pitchFamily="34" charset="0"/>
                <a:ea typeface="Calibri" panose="020F0502020204030204" pitchFamily="34" charset="0"/>
                <a:cs typeface="Times New Roman" panose="02020603050405020304" pitchFamily="18" charset="0"/>
              </a:rPr>
              <a:t>th</a:t>
            </a:r>
            <a:r>
              <a:rPr lang="en-GB" sz="1600" b="1" u="sng" dirty="0">
                <a:latin typeface="Calibri" panose="020F0502020204030204" pitchFamily="34" charset="0"/>
                <a:ea typeface="Calibri" panose="020F0502020204030204" pitchFamily="34" charset="0"/>
                <a:cs typeface="Times New Roman" panose="02020603050405020304" pitchFamily="18" charset="0"/>
              </a:rPr>
              <a:t> November </a:t>
            </a: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-13.55pm</a:t>
            </a:r>
            <a:r>
              <a:rPr lang="en-GB" sz="1400" b="1" u="sng"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u="sng" dirty="0">
                <a:latin typeface="Calibri" panose="020F0502020204030204" pitchFamily="34" charset="0"/>
                <a:ea typeface="Calibri" panose="020F0502020204030204" pitchFamily="34" charset="0"/>
                <a:cs typeface="Times New Roman" panose="02020603050405020304" pitchFamily="18" charset="0"/>
              </a:rPr>
              <a:t>- </a:t>
            </a: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1 hour</a:t>
            </a:r>
            <a:endParaRPr lang="en-GB" sz="14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For your PPE’s you will be sitting just Paper 1- Physical factors affecting performance.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Written paper: 1 hour 30% of total GCSE (9–1) 60 marks. This paper consists of a mixture of objective response and multiple-choice questions, short answers and extended response items.</a:t>
            </a: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Paper 1 - Physical factors affecting performance: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Muscular system</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Skeletal system </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Cardiovascular system</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Respiratory system</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Aerobic and anaerobic exercise </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Long and short term effects of exercise </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Movement analysis in sport </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Components of Fitness</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Applying the Principles of Training</a:t>
            </a:r>
          </a:p>
          <a:p>
            <a:pPr marL="342900" lvl="0" indent="-342900">
              <a:lnSpc>
                <a:spcPct val="107000"/>
              </a:lnSpc>
              <a:spcAft>
                <a:spcPts val="8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Preventing injury in physical activity and training</a:t>
            </a: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Paper 2 - Socio-Cultural issues and sport Psychology: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Written paper: 1 hour 30% of total GCSE (9–1) 60 marks. This paper consists of a mixture of objective response and multiple-choice questions, short answers and extended response items.</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Topics for Paper 2 are:</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Engagement patterns of different social groups in physical activities and sports</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Commercialisation of physical activity and sport</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Ethical and Socio-cultural issues in physical activity and sport</a:t>
            </a:r>
          </a:p>
          <a:p>
            <a:pPr marL="342900" lvl="0" indent="-342900">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Sports Psychology</a:t>
            </a:r>
          </a:p>
          <a:p>
            <a:pPr marL="342900" lvl="0" indent="-342900">
              <a:lnSpc>
                <a:spcPct val="107000"/>
              </a:lnSpc>
              <a:spcAft>
                <a:spcPts val="8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Health, Fitness and Well-Being</a:t>
            </a: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Useful Websites: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GCSE - Physical Education (9-1) - J587 - OCR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GCSE Physical Education - OCR - BBC Bitesize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OCR GCSE PE Revision Resources – The PE Classroom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39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4F469EA7-3803-2E58-6CD7-E1B30AFA439B}"/>
              </a:ext>
            </a:extLst>
          </p:cNvPr>
          <p:cNvPicPr>
            <a:picLocks noChangeAspect="1"/>
          </p:cNvPicPr>
          <p:nvPr/>
        </p:nvPicPr>
        <p:blipFill rotWithShape="1">
          <a:blip r:embed="rId2"/>
          <a:srcRect l="36229" t="28519" r="37070" b="7954"/>
          <a:stretch/>
        </p:blipFill>
        <p:spPr bwMode="auto">
          <a:xfrm>
            <a:off x="803591" y="5049982"/>
            <a:ext cx="5250815" cy="476885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17899D8-3A1F-6451-B3B1-2C7E7ED4186B}"/>
              </a:ext>
            </a:extLst>
          </p:cNvPr>
          <p:cNvSpPr txBox="1"/>
          <p:nvPr/>
        </p:nvSpPr>
        <p:spPr>
          <a:xfrm>
            <a:off x="448539" y="253638"/>
            <a:ext cx="5960918" cy="47644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400" b="1" u="sng" dirty="0"/>
              <a:t>Geography (Edexcel B)</a:t>
            </a:r>
          </a:p>
          <a:p>
            <a:pPr algn="ctr"/>
            <a:r>
              <a:rPr lang="en-GB" sz="1400" b="1" u="sng" dirty="0"/>
              <a:t>Paper 1- Friday 8</a:t>
            </a:r>
            <a:r>
              <a:rPr lang="en-GB" sz="1400" b="1" u="sng" baseline="30000" dirty="0"/>
              <a:t>th</a:t>
            </a:r>
            <a:r>
              <a:rPr lang="en-GB" sz="1400" b="1" u="sng" dirty="0"/>
              <a:t> November 13.55pm</a:t>
            </a:r>
          </a:p>
          <a:p>
            <a:pPr algn="ctr"/>
            <a:r>
              <a:rPr lang="en-GB" sz="1400" b="1" u="sng" dirty="0"/>
              <a:t>1 hour 30 mins</a:t>
            </a:r>
          </a:p>
          <a:p>
            <a:pPr marL="342900" lvl="0" indent="-342900">
              <a:lnSpc>
                <a:spcPct val="107000"/>
              </a:lnSpc>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Hazardous Earth</a:t>
            </a:r>
          </a:p>
          <a:p>
            <a:pPr marL="342900" lvl="0" indent="-342900">
              <a:lnSpc>
                <a:spcPct val="107000"/>
              </a:lnSpc>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Development Dynamics</a:t>
            </a:r>
          </a:p>
          <a:p>
            <a:pPr marL="342900" lvl="0" indent="-34290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Challenges of an Urbanising World</a:t>
            </a:r>
          </a:p>
          <a:p>
            <a:pPr algn="ctr"/>
            <a:r>
              <a:rPr lang="en-GB" sz="1400" b="1" u="sng" dirty="0"/>
              <a:t>Paper 2-Wednesday 13</a:t>
            </a:r>
            <a:r>
              <a:rPr lang="en-GB" sz="1400" b="1" u="sng" baseline="30000" dirty="0"/>
              <a:t>th</a:t>
            </a:r>
            <a:r>
              <a:rPr lang="en-GB" sz="1400" b="1" u="sng" dirty="0"/>
              <a:t> November 8.30am</a:t>
            </a:r>
          </a:p>
          <a:p>
            <a:pPr algn="ctr"/>
            <a:r>
              <a:rPr lang="en-GB" sz="1400" b="1" u="sng" dirty="0"/>
              <a:t>1 is 1hr and 30 mins</a:t>
            </a:r>
          </a:p>
          <a:p>
            <a:pPr algn="ctr"/>
            <a:endParaRPr lang="en-GB" sz="1400" b="1" u="sng" dirty="0"/>
          </a:p>
          <a:p>
            <a:pPr marL="342900" indent="-342900">
              <a:buFont typeface="Arial" panose="020B0604020202020204" pitchFamily="34" charset="0"/>
              <a:buChar char="•"/>
            </a:pPr>
            <a:r>
              <a:rPr lang="en-GB" sz="1400" dirty="0"/>
              <a:t>The UK’s Physical Landscape</a:t>
            </a:r>
          </a:p>
          <a:p>
            <a:pPr marL="342900" indent="-342900">
              <a:buFont typeface="Arial" panose="020B0604020202020204" pitchFamily="34" charset="0"/>
              <a:buChar char="•"/>
            </a:pPr>
            <a:r>
              <a:rPr lang="en-GB" sz="1400" dirty="0"/>
              <a:t>Coastal change and conflict</a:t>
            </a:r>
          </a:p>
          <a:p>
            <a:pPr marL="342900" indent="-342900">
              <a:buFont typeface="Arial" panose="020B0604020202020204" pitchFamily="34" charset="0"/>
              <a:buChar char="•"/>
            </a:pPr>
            <a:r>
              <a:rPr lang="en-GB" sz="1400" dirty="0"/>
              <a:t>River processes and pressures</a:t>
            </a:r>
          </a:p>
          <a:p>
            <a:pPr marL="342900" indent="-342900">
              <a:buFont typeface="Arial" panose="020B0604020202020204" pitchFamily="34" charset="0"/>
              <a:buChar char="•"/>
            </a:pPr>
            <a:r>
              <a:rPr lang="en-GB" sz="1400" dirty="0"/>
              <a:t>Physical (Rivers) and human (Urban) fieldwork </a:t>
            </a:r>
          </a:p>
          <a:p>
            <a:pPr marL="342900" indent="-342900">
              <a:buFont typeface="Arial" panose="020B0604020202020204" pitchFamily="34" charset="0"/>
              <a:buChar char="•"/>
            </a:pPr>
            <a:endParaRPr lang="en-GB" sz="1400" dirty="0"/>
          </a:p>
          <a:p>
            <a:r>
              <a:rPr lang="en-GB" sz="1400" dirty="0"/>
              <a:t>The following websites and PLCs (Personal Learning Checklists) will be useful:</a:t>
            </a:r>
          </a:p>
          <a:p>
            <a:pPr marL="285750" indent="-285750">
              <a:buFont typeface="Arial" panose="020B0604020202020204" pitchFamily="34" charset="0"/>
              <a:buChar char="•"/>
            </a:pPr>
            <a:r>
              <a:rPr lang="en-GB" sz="1400" dirty="0"/>
              <a:t>Revision World – Past exam papers (Edexcel Geography B)</a:t>
            </a:r>
          </a:p>
          <a:p>
            <a:pPr marL="285750" indent="-285750">
              <a:buFont typeface="Arial" panose="020B0604020202020204" pitchFamily="34" charset="0"/>
              <a:buChar char="•"/>
            </a:pPr>
            <a:r>
              <a:rPr lang="en-GB" sz="1400" dirty="0"/>
              <a:t>Seneca Learning</a:t>
            </a:r>
          </a:p>
          <a:p>
            <a:pPr marL="285750" indent="-285750">
              <a:buFont typeface="Arial" panose="020B0604020202020204" pitchFamily="34" charset="0"/>
              <a:buChar char="•"/>
            </a:pPr>
            <a:r>
              <a:rPr lang="en-GB" sz="1400" dirty="0"/>
              <a:t>BBC Bitesize (Students can download the App – Edexcel Geography B)</a:t>
            </a:r>
          </a:p>
          <a:p>
            <a:pPr marL="285750" indent="-285750">
              <a:buFont typeface="Arial" panose="020B0604020202020204" pitchFamily="34" charset="0"/>
              <a:buChar char="•"/>
            </a:pPr>
            <a:r>
              <a:rPr lang="en-GB" sz="1400" dirty="0"/>
              <a:t>Time for Geography Videos</a:t>
            </a:r>
          </a:p>
          <a:p>
            <a:pPr marL="285750" indent="-285750">
              <a:buFont typeface="Arial" panose="020B0604020202020204" pitchFamily="34" charset="0"/>
              <a:buChar char="•"/>
            </a:pPr>
            <a:r>
              <a:rPr lang="en-GB" sz="1400" dirty="0"/>
              <a:t>YouTube – Geography GCSE Paper 1/2/3 Walkthrough (HLS </a:t>
            </a:r>
            <a:r>
              <a:rPr lang="en-GB" sz="1400" dirty="0" err="1"/>
              <a:t>Geog</a:t>
            </a:r>
            <a:r>
              <a:rPr lang="en-GB" sz="1400" dirty="0"/>
              <a:t>)</a:t>
            </a:r>
          </a:p>
          <a:p>
            <a:pPr marL="285750" indent="-285750">
              <a:buFont typeface="Arial" panose="020B0604020202020204" pitchFamily="34" charset="0"/>
              <a:buChar char="•"/>
            </a:pPr>
            <a:r>
              <a:rPr lang="en-GB" sz="1400" dirty="0"/>
              <a:t>GCSE Pod</a:t>
            </a:r>
          </a:p>
        </p:txBody>
      </p:sp>
    </p:spTree>
    <p:extLst>
      <p:ext uri="{BB962C8B-B14F-4D97-AF65-F5344CB8AC3E}">
        <p14:creationId xmlns:p14="http://schemas.microsoft.com/office/powerpoint/2010/main" val="345325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F3F3A612-4D80-99F5-842D-A2DBCEA79035}"/>
              </a:ext>
            </a:extLst>
          </p:cNvPr>
          <p:cNvPicPr>
            <a:picLocks noChangeAspect="1"/>
          </p:cNvPicPr>
          <p:nvPr/>
        </p:nvPicPr>
        <p:blipFill rotWithShape="1">
          <a:blip r:embed="rId2">
            <a:extLst>
              <a:ext uri="{28A0092B-C50C-407E-A947-70E740481C1C}">
                <a14:useLocalDpi xmlns:a14="http://schemas.microsoft.com/office/drawing/2010/main" val="0"/>
              </a:ext>
            </a:extLst>
          </a:blip>
          <a:srcRect l="36561" t="24818" r="37624" b="7032"/>
          <a:stretch/>
        </p:blipFill>
        <p:spPr bwMode="auto">
          <a:xfrm>
            <a:off x="384545" y="498764"/>
            <a:ext cx="6088910" cy="9171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342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BA135026-0A9B-2A24-3A5E-BBD66B3E5090}"/>
              </a:ext>
            </a:extLst>
          </p:cNvPr>
          <p:cNvPicPr>
            <a:picLocks noChangeAspect="1"/>
          </p:cNvPicPr>
          <p:nvPr/>
        </p:nvPicPr>
        <p:blipFill rotWithShape="1">
          <a:blip r:embed="rId2"/>
          <a:srcRect l="36229" t="29151" r="36960" b="11364"/>
          <a:stretch/>
        </p:blipFill>
        <p:spPr bwMode="auto">
          <a:xfrm>
            <a:off x="965721" y="252499"/>
            <a:ext cx="5249430" cy="4430629"/>
          </a:xfrm>
          <a:prstGeom prst="rect">
            <a:avLst/>
          </a:prstGeom>
          <a:ln>
            <a:noFill/>
          </a:ln>
          <a:extLst>
            <a:ext uri="{53640926-AAD7-44D8-BBD7-CCE9431645EC}">
              <a14:shadowObscured xmlns:a14="http://schemas.microsoft.com/office/drawing/2010/main"/>
            </a:ext>
          </a:extLst>
        </p:spPr>
      </p:pic>
      <p:pic>
        <p:nvPicPr>
          <p:cNvPr id="3" name="Picture 2" descr="A screenshot of a computer&#10;&#10;Description automatically generated">
            <a:extLst>
              <a:ext uri="{FF2B5EF4-FFF2-40B4-BE49-F238E27FC236}">
                <a16:creationId xmlns:a16="http://schemas.microsoft.com/office/drawing/2014/main" id="{32D02E72-4EFB-F1AD-59DA-A3FB4C6F7A85}"/>
              </a:ext>
            </a:extLst>
          </p:cNvPr>
          <p:cNvPicPr>
            <a:picLocks noChangeAspect="1"/>
          </p:cNvPicPr>
          <p:nvPr/>
        </p:nvPicPr>
        <p:blipFill rotWithShape="1">
          <a:blip r:embed="rId3">
            <a:extLst>
              <a:ext uri="{28A0092B-C50C-407E-A947-70E740481C1C}">
                <a14:useLocalDpi xmlns:a14="http://schemas.microsoft.com/office/drawing/2010/main" val="0"/>
              </a:ext>
            </a:extLst>
          </a:blip>
          <a:srcRect l="36340" t="24424" r="37514" b="9972"/>
          <a:stretch/>
        </p:blipFill>
        <p:spPr bwMode="auto">
          <a:xfrm>
            <a:off x="708025" y="4536931"/>
            <a:ext cx="5764823" cy="51165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361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B8BC8127-983E-B9B4-C79A-9A3C0C77DC23}"/>
              </a:ext>
            </a:extLst>
          </p:cNvPr>
          <p:cNvPicPr>
            <a:picLocks noChangeAspect="1"/>
          </p:cNvPicPr>
          <p:nvPr/>
        </p:nvPicPr>
        <p:blipFill rotWithShape="1">
          <a:blip r:embed="rId2"/>
          <a:srcRect l="32684" t="28363" r="12364" b="15824"/>
          <a:stretch/>
        </p:blipFill>
        <p:spPr bwMode="auto">
          <a:xfrm>
            <a:off x="563245" y="337820"/>
            <a:ext cx="5731510" cy="313436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8A22B682-BC60-8D92-26DE-7DF45EE71D07}"/>
              </a:ext>
            </a:extLst>
          </p:cNvPr>
          <p:cNvSpPr txBox="1"/>
          <p:nvPr/>
        </p:nvSpPr>
        <p:spPr>
          <a:xfrm>
            <a:off x="448541" y="4448662"/>
            <a:ext cx="5960918"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r>
              <a:rPr lang="en-GB" sz="1400" b="1" i="0" u="sng" dirty="0">
                <a:solidFill>
                  <a:srgbClr val="000000"/>
                </a:solidFill>
                <a:effectLst/>
                <a:latin typeface="Aptos" panose="020B0004020202020204" pitchFamily="34" charset="0"/>
              </a:rPr>
              <a:t>Topics for D&amp;T November PPE</a:t>
            </a:r>
          </a:p>
          <a:p>
            <a:pPr algn="ctr" fontAlgn="base"/>
            <a:r>
              <a:rPr lang="en-GB" sz="1400" b="1" u="sng" dirty="0">
                <a:solidFill>
                  <a:srgbClr val="000000"/>
                </a:solidFill>
                <a:latin typeface="Aptos" panose="020B0004020202020204" pitchFamily="34" charset="0"/>
              </a:rPr>
              <a:t>Thursday 7</a:t>
            </a:r>
            <a:r>
              <a:rPr lang="en-GB" sz="1400" b="1" u="sng" baseline="30000" dirty="0">
                <a:solidFill>
                  <a:srgbClr val="000000"/>
                </a:solidFill>
                <a:latin typeface="Aptos" panose="020B0004020202020204" pitchFamily="34" charset="0"/>
              </a:rPr>
              <a:t>th</a:t>
            </a:r>
            <a:r>
              <a:rPr lang="en-GB" sz="1400" b="1" u="sng" dirty="0">
                <a:solidFill>
                  <a:srgbClr val="000000"/>
                </a:solidFill>
                <a:latin typeface="Aptos" panose="020B0004020202020204" pitchFamily="34" charset="0"/>
              </a:rPr>
              <a:t> November -13.55pm</a:t>
            </a:r>
          </a:p>
          <a:p>
            <a:pPr algn="ctr" fontAlgn="base"/>
            <a:r>
              <a:rPr lang="en-GB" sz="1400" b="1" u="sng" dirty="0">
                <a:solidFill>
                  <a:srgbClr val="000000"/>
                </a:solidFill>
                <a:latin typeface="Aptos" panose="020B0004020202020204" pitchFamily="34" charset="0"/>
              </a:rPr>
              <a:t>1 hour</a:t>
            </a:r>
          </a:p>
          <a:p>
            <a:pPr algn="ctr" fontAlgn="base"/>
            <a:r>
              <a:rPr lang="en-GB" sz="1400" b="1" i="0" u="sng" dirty="0">
                <a:solidFill>
                  <a:srgbClr val="000000"/>
                </a:solidFill>
                <a:effectLst/>
                <a:latin typeface="Aptos" panose="020B0004020202020204" pitchFamily="34" charset="0"/>
              </a:rPr>
              <a:t> </a:t>
            </a:r>
            <a:endParaRPr lang="en-GB" sz="1400" b="1" u="sng" dirty="0">
              <a:solidFill>
                <a:srgbClr val="000000"/>
              </a:solidFill>
              <a:latin typeface="Aptos" panose="020B0004020202020204" pitchFamily="34" charset="0"/>
            </a:endParaRPr>
          </a:p>
          <a:p>
            <a:pPr algn="ctr" fontAlgn="base"/>
            <a:r>
              <a:rPr lang="en-GB" sz="1400" dirty="0">
                <a:solidFill>
                  <a:srgbClr val="000000"/>
                </a:solidFill>
                <a:latin typeface="Aptos" panose="020B0004020202020204" pitchFamily="34" charset="0"/>
              </a:rPr>
              <a:t>E</a:t>
            </a:r>
            <a:r>
              <a:rPr lang="en-GB" sz="1400" b="0" i="0" dirty="0">
                <a:solidFill>
                  <a:srgbClr val="000000"/>
                </a:solidFill>
                <a:effectLst/>
                <a:latin typeface="Aptos" panose="020B0004020202020204" pitchFamily="34" charset="0"/>
              </a:rPr>
              <a:t>xam board: AQA</a:t>
            </a:r>
          </a:p>
          <a:p>
            <a:pPr algn="l" fontAlgn="base"/>
            <a:r>
              <a:rPr lang="en-GB" sz="1400" dirty="0">
                <a:solidFill>
                  <a:srgbClr val="000000"/>
                </a:solidFill>
                <a:latin typeface="Aptos" panose="020B0004020202020204" pitchFamily="34" charset="0"/>
              </a:rPr>
              <a:t>A</a:t>
            </a:r>
            <a:r>
              <a:rPr lang="en-GB" sz="1400" b="0" i="0" dirty="0">
                <a:solidFill>
                  <a:srgbClr val="000000"/>
                </a:solidFill>
                <a:effectLst/>
                <a:latin typeface="Aptos" panose="020B0004020202020204" pitchFamily="34" charset="0"/>
              </a:rPr>
              <a:t>ll pages refer to your revision guide/workbook</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Communication of ideas p28-29</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Prototype Development p34-35</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Energy generation and Storage p46-47</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Properties of Materials p60-61</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Materials: Polymers p68-69</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New Materials p72-73</a:t>
            </a:r>
          </a:p>
          <a:p>
            <a:pPr marL="285750" indent="-285750" algn="l" fontAlgn="base">
              <a:buFont typeface="Arial" panose="020B0604020202020204" pitchFamily="34" charset="0"/>
              <a:buChar char="•"/>
            </a:pPr>
            <a:r>
              <a:rPr lang="en-GB" sz="1400" b="0" i="0" dirty="0">
                <a:solidFill>
                  <a:srgbClr val="000000"/>
                </a:solidFill>
                <a:effectLst/>
                <a:latin typeface="Aptos" panose="020B0004020202020204" pitchFamily="34" charset="0"/>
              </a:rPr>
              <a:t>Scales of Manufacture p92-92</a:t>
            </a:r>
          </a:p>
          <a:p>
            <a:pPr algn="l" fontAlgn="base"/>
            <a:endParaRPr lang="en-GB" sz="1400" b="0" i="0" dirty="0">
              <a:solidFill>
                <a:srgbClr val="000000"/>
              </a:solidFill>
              <a:effectLst/>
              <a:latin typeface="Aptos" panose="020B0004020202020204" pitchFamily="34" charset="0"/>
            </a:endParaRPr>
          </a:p>
          <a:p>
            <a:pPr algn="l" fontAlgn="base"/>
            <a:r>
              <a:rPr lang="en-GB" sz="1400" b="0" i="0" dirty="0">
                <a:solidFill>
                  <a:srgbClr val="000000"/>
                </a:solidFill>
                <a:effectLst/>
                <a:latin typeface="Aptos" panose="020B0004020202020204" pitchFamily="34" charset="0"/>
                <a:hlinkClick r:id="rId3"/>
              </a:rPr>
              <a:t>GCSE Design and Technology - AQA - BBC Bitesize</a:t>
            </a:r>
            <a:endParaRPr lang="en-GB" sz="1400" b="0" i="0" dirty="0">
              <a:solidFill>
                <a:srgbClr val="000000"/>
              </a:solidFill>
              <a:effectLst/>
              <a:latin typeface="Aptos" panose="020B0004020202020204" pitchFamily="34" charset="0"/>
            </a:endParaRPr>
          </a:p>
          <a:p>
            <a:pPr algn="l" fontAlgn="base"/>
            <a:r>
              <a:rPr lang="en-GB" sz="1400" b="0" i="0" dirty="0" err="1">
                <a:solidFill>
                  <a:srgbClr val="000000"/>
                </a:solidFill>
                <a:effectLst/>
                <a:latin typeface="Aptos" panose="020B0004020202020204" pitchFamily="34" charset="0"/>
                <a:hlinkClick r:id="rId4"/>
              </a:rPr>
              <a:t>GCSEPod</a:t>
            </a:r>
            <a:endParaRPr lang="en-GB" sz="1400" b="0" i="0" dirty="0">
              <a:solidFill>
                <a:srgbClr val="000000"/>
              </a:solidFill>
              <a:effectLst/>
              <a:latin typeface="Aptos" panose="020B0004020202020204" pitchFamily="34" charset="0"/>
            </a:endParaRPr>
          </a:p>
          <a:p>
            <a:pPr algn="l" fontAlgn="base"/>
            <a:endParaRPr lang="en-GB" sz="1400" b="0" i="0" dirty="0">
              <a:solidFill>
                <a:srgbClr val="000000"/>
              </a:solidFill>
              <a:effectLst/>
              <a:latin typeface="Aptos" panose="020B0004020202020204" pitchFamily="34" charset="0"/>
            </a:endParaRPr>
          </a:p>
          <a:p>
            <a:pPr algn="ctr" fontAlgn="base"/>
            <a:r>
              <a:rPr lang="en-GB" sz="1400" b="0" i="0" dirty="0">
                <a:solidFill>
                  <a:srgbClr val="000000"/>
                </a:solidFill>
                <a:effectLst/>
                <a:latin typeface="Aptos" panose="020B0004020202020204" pitchFamily="34" charset="0"/>
              </a:rPr>
              <a:t>Mr Woolley has also uploaded this on </a:t>
            </a:r>
            <a:r>
              <a:rPr lang="en-GB" sz="1400" b="0" i="0" dirty="0" err="1">
                <a:solidFill>
                  <a:srgbClr val="000000"/>
                </a:solidFill>
                <a:effectLst/>
                <a:latin typeface="Aptos" panose="020B0004020202020204" pitchFamily="34" charset="0"/>
              </a:rPr>
              <a:t>SatchelOne</a:t>
            </a:r>
            <a:r>
              <a:rPr lang="en-GB" sz="1400" b="0" i="0" dirty="0">
                <a:solidFill>
                  <a:srgbClr val="000000"/>
                </a:solidFill>
                <a:effectLst/>
                <a:latin typeface="Aptos" panose="020B0004020202020204" pitchFamily="34" charset="0"/>
              </a:rPr>
              <a:t>.</a:t>
            </a:r>
          </a:p>
        </p:txBody>
      </p:sp>
    </p:spTree>
    <p:extLst>
      <p:ext uri="{BB962C8B-B14F-4D97-AF65-F5344CB8AC3E}">
        <p14:creationId xmlns:p14="http://schemas.microsoft.com/office/powerpoint/2010/main" val="70151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0E56BA-1687-87BF-ACB1-628A93C5C008}"/>
              </a:ext>
            </a:extLst>
          </p:cNvPr>
          <p:cNvSpPr txBox="1"/>
          <p:nvPr/>
        </p:nvSpPr>
        <p:spPr>
          <a:xfrm>
            <a:off x="287482" y="236004"/>
            <a:ext cx="6283036" cy="9005607"/>
          </a:xfrm>
          <a:prstGeom prst="rect">
            <a:avLst/>
          </a:prstGeom>
          <a:noFill/>
        </p:spPr>
        <p:txBody>
          <a:bodyPr wrap="square">
            <a:spAutoFit/>
          </a:bodyPr>
          <a:lstStyle/>
          <a:p>
            <a:pPr algn="ctr">
              <a:lnSpc>
                <a:spcPct val="107000"/>
              </a:lnSpc>
              <a:spcAft>
                <a:spcPts val="800"/>
              </a:spcAft>
            </a:pPr>
            <a:r>
              <a:rPr lang="en-GB" sz="1400" b="1" u="sng" dirty="0">
                <a:effectLst/>
                <a:latin typeface="Futura Md BT" panose="020B0802020204020204" pitchFamily="34" charset="0"/>
                <a:ea typeface="Calibri" panose="020F0502020204030204" pitchFamily="34" charset="0"/>
                <a:cs typeface="Times New Roman" panose="02020603050405020304" pitchFamily="18" charset="0"/>
              </a:rPr>
              <a:t>November PPE Revision Checklist – GCSE Food Preparation and Nutrition</a:t>
            </a:r>
          </a:p>
          <a:p>
            <a:pPr algn="ctr">
              <a:lnSpc>
                <a:spcPct val="107000"/>
              </a:lnSpc>
              <a:spcAft>
                <a:spcPts val="800"/>
              </a:spcAft>
            </a:pPr>
            <a:r>
              <a:rPr lang="en-GB" sz="1400" b="1" u="sng" dirty="0">
                <a:effectLst/>
                <a:latin typeface="Futura Md BT" panose="020B0802020204020204" pitchFamily="34" charset="0"/>
                <a:ea typeface="Calibri" panose="020F0502020204030204" pitchFamily="34" charset="0"/>
                <a:cs typeface="Times New Roman" panose="02020603050405020304" pitchFamily="18" charset="0"/>
              </a:rPr>
              <a:t>Section One – Food, Nutrition and Health</a:t>
            </a:r>
          </a:p>
          <a:p>
            <a:pPr algn="ctr">
              <a:lnSpc>
                <a:spcPct val="107000"/>
              </a:lnSpc>
              <a:spcAft>
                <a:spcPts val="800"/>
              </a:spcAft>
            </a:pPr>
            <a:r>
              <a:rPr lang="en-GB" sz="1400" b="1" u="sng" dirty="0">
                <a:latin typeface="Futura Md BT" panose="020B0802020204020204" pitchFamily="34" charset="0"/>
                <a:ea typeface="Calibri" panose="020F0502020204030204" pitchFamily="34" charset="0"/>
                <a:cs typeface="Times New Roman" panose="02020603050405020304" pitchFamily="18" charset="0"/>
              </a:rPr>
              <a:t>Monday 11</a:t>
            </a:r>
            <a:r>
              <a:rPr lang="en-GB" sz="1400" b="1" u="sng" baseline="30000" dirty="0">
                <a:latin typeface="Futura Md BT" panose="020B0802020204020204" pitchFamily="34" charset="0"/>
                <a:ea typeface="Calibri" panose="020F0502020204030204" pitchFamily="34" charset="0"/>
                <a:cs typeface="Times New Roman" panose="02020603050405020304" pitchFamily="18" charset="0"/>
              </a:rPr>
              <a:t>th</a:t>
            </a:r>
            <a:r>
              <a:rPr lang="en-GB" sz="1400" b="1" u="sng" dirty="0">
                <a:latin typeface="Futura Md BT" panose="020B0802020204020204" pitchFamily="34" charset="0"/>
                <a:ea typeface="Calibri" panose="020F0502020204030204" pitchFamily="34" charset="0"/>
                <a:cs typeface="Times New Roman" panose="02020603050405020304" pitchFamily="18" charset="0"/>
              </a:rPr>
              <a:t> November 13.55pm -1 hour 45 mins</a:t>
            </a:r>
          </a:p>
          <a:p>
            <a:pPr algn="ctr">
              <a:lnSpc>
                <a:spcPct val="107000"/>
              </a:lnSpc>
              <a:spcAft>
                <a:spcPts val="800"/>
              </a:spcAft>
            </a:pPr>
            <a:endParaRPr lang="en-GB" sz="1200" b="1" u="sng" dirty="0">
              <a:effectLst/>
              <a:latin typeface="Futura Md BT" panose="020B080202020402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br>
              <a:rPr lang="en-GB" sz="1100" dirty="0">
                <a:effectLst/>
                <a:latin typeface="Futura (Light)" panose="020B7200000000000000" pitchFamily="34" charset="0"/>
                <a:ea typeface="Calibri" panose="020F0502020204030204" pitchFamily="34" charset="0"/>
                <a:cs typeface="Times New Roman" panose="02020603050405020304" pitchFamily="18" charset="0"/>
              </a:rPr>
            </a:br>
            <a:r>
              <a:rPr lang="en-GB" sz="1100" dirty="0">
                <a:effectLst/>
                <a:latin typeface="Futura (Light)" panose="020B7200000000000000" pitchFamily="34" charset="0"/>
                <a:ea typeface="Calibri" panose="020F0502020204030204" pitchFamily="34" charset="0"/>
                <a:cs typeface="Times New Roman" panose="02020603050405020304" pitchFamily="18" charset="0"/>
              </a:rPr>
              <a:t>Protein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The functions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Main sources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Effects of deficiency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Effects of excess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Dietary reference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Fats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The functions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Main sources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Effects of deficiency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Effects of excess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Dietary reference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Carbohydrates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The functions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Main sources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Effects of deficiency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Effects of excess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Dietary reference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Vitamins – A, B, C, D, E 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The functions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Main sources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Effects of deficiency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Effects of excess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Dietary reference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Minerals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The functions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Main sources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Effects of deficiency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Effects of excess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Dietary reference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CA44035-993B-9810-0082-8F2BE231D962}"/>
              </a:ext>
            </a:extLst>
          </p:cNvPr>
          <p:cNvSpPr txBox="1"/>
          <p:nvPr/>
        </p:nvSpPr>
        <p:spPr>
          <a:xfrm>
            <a:off x="3141518" y="1353789"/>
            <a:ext cx="3429000" cy="8655959"/>
          </a:xfrm>
          <a:prstGeom prst="rect">
            <a:avLst/>
          </a:prstGeom>
          <a:noFill/>
        </p:spPr>
        <p:txBody>
          <a:bodyPr wrap="square">
            <a:spAutoFit/>
          </a:bodyPr>
          <a:lstStyle/>
          <a:p>
            <a:pPr marL="457200" marR="62865">
              <a:lnSpc>
                <a:spcPct val="107000"/>
              </a:lnSpc>
              <a:spcAft>
                <a:spcPts val="800"/>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Water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20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Function of water to eliminate waste from body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20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Function of water to cool the body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20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Function of water to aid digestion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20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How water is lost from the body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20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Occasions when extra fluids are needed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9000"/>
              </a:lnSpc>
              <a:spcAft>
                <a:spcPts val="205"/>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9000"/>
              </a:lnSpc>
              <a:spcAft>
                <a:spcPts val="205"/>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Healthy Eating Guidelines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99000"/>
              </a:lnSpc>
              <a:spcAft>
                <a:spcPts val="125"/>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Guidelines for healthy eating – Eatwell Guide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115"/>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Nutritional needs at different life stages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99000"/>
              </a:lnSpc>
              <a:spcAft>
                <a:spcPts val="335"/>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How to plan a balanced meal for specific dietary needs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Nutritional needs of different age groups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Young children (2-5 years)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Children (5-12 years)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Teenagers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Adults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Elderly Adults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R="66040">
              <a:lnSpc>
                <a:spcPct val="107000"/>
              </a:lnSpc>
              <a:spcAft>
                <a:spcPts val="800"/>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Diet Related Health Problems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Obesity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0"/>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Cardiovascular disease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High blood pressure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Bone health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Dental health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12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Iron deficiency anaemia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12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Type 2 diabetes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9000"/>
              </a:lnSpc>
              <a:spcAft>
                <a:spcPts val="125"/>
              </a:spcAft>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9000"/>
              </a:lnSpc>
              <a:spcAft>
                <a:spcPts val="125"/>
              </a:spcAft>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Nutritional Analysis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120"/>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How to use current nutritional information and data to calculate energy and nutritional values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1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Food tables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9000"/>
              </a:lnSpc>
              <a:spcAft>
                <a:spcPts val="125"/>
              </a:spcAft>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Planning Meals for different groups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125"/>
              </a:spcAft>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Children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125"/>
              </a:spcAft>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Teenagers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125"/>
              </a:spcAft>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Adults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125"/>
              </a:spcAft>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Allergies – Nut, Lactose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125"/>
              </a:spcAft>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Coeliac disease (Gluten free)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125"/>
              </a:spcAft>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Vegetarian and vegan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9000"/>
              </a:lnSpc>
              <a:spcAft>
                <a:spcPts val="205"/>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367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B5BED1-E557-0327-F3CA-1DE112610771}"/>
              </a:ext>
            </a:extLst>
          </p:cNvPr>
          <p:cNvSpPr txBox="1"/>
          <p:nvPr/>
        </p:nvSpPr>
        <p:spPr>
          <a:xfrm>
            <a:off x="232063" y="348032"/>
            <a:ext cx="3429000" cy="9955611"/>
          </a:xfrm>
          <a:prstGeom prst="rect">
            <a:avLst/>
          </a:prstGeom>
          <a:noFill/>
        </p:spPr>
        <p:txBody>
          <a:bodyPr wrap="square">
            <a:spAutoFit/>
          </a:bodyPr>
          <a:lstStyle/>
          <a:p>
            <a:pPr algn="ctr">
              <a:lnSpc>
                <a:spcPct val="107000"/>
              </a:lnSpc>
              <a:spcAft>
                <a:spcPts val="800"/>
              </a:spcAft>
            </a:pPr>
            <a:r>
              <a:rPr lang="en-GB" sz="1100" u="sng" dirty="0">
                <a:effectLst/>
                <a:latin typeface="Futura (Light)" panose="020B7200000000000000" pitchFamily="34" charset="0"/>
                <a:ea typeface="Calibri" panose="020F0502020204030204" pitchFamily="34" charset="0"/>
                <a:cs typeface="Times New Roman" panose="02020603050405020304" pitchFamily="18" charset="0"/>
              </a:rPr>
              <a:t>Section Two – Food Science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1100" dirty="0">
                <a:effectLst/>
                <a:latin typeface="Futura (Light)" panose="020B7200000000000000" pitchFamily="34" charset="0"/>
                <a:ea typeface="Calibri" panose="020F0502020204030204" pitchFamily="34" charset="0"/>
                <a:cs typeface="Times New Roman" panose="02020603050405020304" pitchFamily="18" charset="0"/>
              </a:rPr>
            </a:br>
            <a:r>
              <a:rPr lang="en-GB" sz="1100" dirty="0">
                <a:effectLst/>
                <a:latin typeface="Futura (Light)" panose="020B7200000000000000" pitchFamily="34" charset="0"/>
                <a:ea typeface="Calibri" panose="020F0502020204030204" pitchFamily="34" charset="0"/>
                <a:cs typeface="Times New Roman" panose="02020603050405020304" pitchFamily="18" charset="0"/>
              </a:rPr>
              <a:t>Heat transfer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Conduction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Convection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Radiation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Cooking Methods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Water based methods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Dry Methods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Fat Based methods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Properties of protein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3815" lvl="0" indent="-342900">
              <a:lnSpc>
                <a:spcPct val="107000"/>
              </a:lnSpc>
              <a:spcAft>
                <a:spcPts val="20"/>
              </a:spcAft>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denaturation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3815" lvl="0" indent="-342900">
              <a:lnSpc>
                <a:spcPct val="107000"/>
              </a:lnSpc>
              <a:spcAft>
                <a:spcPts val="15"/>
              </a:spcAft>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Protein coagulation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3815" lvl="0" indent="-342900">
              <a:lnSpc>
                <a:spcPct val="107000"/>
              </a:lnSpc>
              <a:spcAft>
                <a:spcPts val="40"/>
              </a:spcAft>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Gluten formation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3815" lvl="0" indent="-342900">
              <a:lnSpc>
                <a:spcPct val="107000"/>
              </a:lnSpc>
              <a:spcAft>
                <a:spcPts val="40"/>
              </a:spcAft>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Foam formation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43815">
              <a:lnSpc>
                <a:spcPct val="107000"/>
              </a:lnSpc>
              <a:spcAft>
                <a:spcPts val="40"/>
              </a:spcAft>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43815">
              <a:lnSpc>
                <a:spcPct val="107000"/>
              </a:lnSpc>
              <a:spcAft>
                <a:spcPts val="40"/>
              </a:spcAft>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Properties of carbohydrates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Gelatinisation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err="1">
                <a:effectLst/>
                <a:latin typeface="Futura (Light)" panose="020B7200000000000000" pitchFamily="34" charset="0"/>
                <a:ea typeface="Comic Sans MS" panose="030F0702030302020204" pitchFamily="66" charset="0"/>
                <a:cs typeface="Comic Sans MS" panose="030F0702030302020204" pitchFamily="66" charset="0"/>
              </a:rPr>
              <a:t>Dextrinisation</a:t>
            </a: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omic Sans MS" panose="030F0702030302020204" pitchFamily="66" charset="0"/>
                <a:cs typeface="Comic Sans MS" panose="030F0702030302020204" pitchFamily="66" charset="0"/>
              </a:rPr>
              <a:t>Caramelisation </a:t>
            </a:r>
            <a:r>
              <a:rPr lang="en-GB" sz="1100" dirty="0">
                <a:solidFill>
                  <a:srgbClr val="00B050"/>
                </a:solidFill>
                <a:effectLst/>
                <a:latin typeface="Futura (Light)" panose="020B7200000000000000" pitchFamily="34" charset="0"/>
                <a:ea typeface="Comic Sans MS" panose="030F0702030302020204" pitchFamily="66" charset="0"/>
                <a:cs typeface="Comic Sans MS" panose="030F0702030302020204" pitchFamily="66"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Properties of Fats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Shortening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Aeration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Plasticity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Emulsification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Raising Agents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Chemical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Mechanical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Steam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br>
              <a:rPr lang="en-GB" sz="1100" dirty="0">
                <a:effectLst/>
                <a:latin typeface="Futura (Light)" panose="020B7200000000000000" pitchFamily="34" charset="0"/>
                <a:ea typeface="Calibri" panose="020F0502020204030204" pitchFamily="34" charset="0"/>
                <a:cs typeface="Times New Roman" panose="02020603050405020304" pitchFamily="18" charset="0"/>
              </a:rPr>
            </a:br>
            <a:r>
              <a:rPr lang="en-GB" sz="1100" dirty="0">
                <a:effectLst/>
                <a:latin typeface="Futura (Light)" panose="020B7200000000000000" pitchFamily="34" charset="0"/>
                <a:ea typeface="Calibri" panose="020F0502020204030204" pitchFamily="34" charset="0"/>
                <a:cs typeface="Times New Roman" panose="02020603050405020304" pitchFamily="18" charset="0"/>
              </a:rPr>
              <a:t> </a:t>
            </a:r>
            <a:r>
              <a:rPr lang="en-GB" sz="1100" u="sng" dirty="0">
                <a:effectLst/>
                <a:latin typeface="Futura (Light)" panose="020B7200000000000000" pitchFamily="34" charset="0"/>
                <a:ea typeface="Calibri" panose="020F0502020204030204" pitchFamily="34" charset="0"/>
                <a:cs typeface="Times New Roman" panose="02020603050405020304" pitchFamily="18" charset="0"/>
              </a:rPr>
              <a:t>Section Four – Food Choice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1100" dirty="0">
                <a:effectLst/>
                <a:latin typeface="Futura (Light)" panose="020B7200000000000000" pitchFamily="34" charset="0"/>
                <a:ea typeface="Calibri" panose="020F0502020204030204" pitchFamily="34" charset="0"/>
                <a:cs typeface="Times New Roman" panose="02020603050405020304" pitchFamily="18" charset="0"/>
              </a:rPr>
            </a:br>
            <a:r>
              <a:rPr lang="en-GB" sz="1100" dirty="0">
                <a:effectLst/>
                <a:latin typeface="Futura (Light)" panose="020B7200000000000000" pitchFamily="34" charset="0"/>
                <a:ea typeface="Calibri" panose="020F0502020204030204" pitchFamily="34" charset="0"/>
                <a:cs typeface="Times New Roman" panose="02020603050405020304" pitchFamily="18" charset="0"/>
              </a:rPr>
              <a:t>Influences on Food Choice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PAL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Healthy eating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Cost of food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Income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Culinary Skills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Lifestyle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Seasonality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Availability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Special occasions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Enjoyment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Futura (Light)" panose="020B7200000000000000"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C2D3F2C-C9F9-9C7A-1916-2ECB9604145F}"/>
              </a:ext>
            </a:extLst>
          </p:cNvPr>
          <p:cNvSpPr txBox="1"/>
          <p:nvPr/>
        </p:nvSpPr>
        <p:spPr>
          <a:xfrm>
            <a:off x="3429000" y="472723"/>
            <a:ext cx="3429000" cy="8036559"/>
          </a:xfrm>
          <a:prstGeom prst="rect">
            <a:avLst/>
          </a:prstGeom>
          <a:noFill/>
        </p:spPr>
        <p:txBody>
          <a:bodyPr wrap="square">
            <a:spAutoFit/>
          </a:bodyPr>
          <a:lstStyle/>
          <a:p>
            <a:pPr algn="ctr">
              <a:lnSpc>
                <a:spcPct val="107000"/>
              </a:lnSpc>
              <a:spcAft>
                <a:spcPts val="800"/>
              </a:spcAft>
            </a:pPr>
            <a:r>
              <a:rPr lang="en-GB" sz="1200" u="sng" dirty="0">
                <a:effectLst/>
                <a:latin typeface="Futura (Light)" panose="020B7200000000000000" pitchFamily="34" charset="0"/>
                <a:ea typeface="Calibri" panose="020F0502020204030204" pitchFamily="34" charset="0"/>
                <a:cs typeface="Times New Roman" panose="02020603050405020304" pitchFamily="18" charset="0"/>
              </a:rPr>
              <a:t>Section 3 – Food Safety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1200" dirty="0">
                <a:effectLst/>
                <a:latin typeface="Futura (Light)" panose="020B7200000000000000" pitchFamily="34" charset="0"/>
                <a:ea typeface="Calibri" panose="020F0502020204030204" pitchFamily="34" charset="0"/>
                <a:cs typeface="Times New Roman" panose="02020603050405020304" pitchFamily="18" charset="0"/>
              </a:rPr>
            </a:br>
            <a:r>
              <a:rPr lang="en-GB" sz="1200" dirty="0">
                <a:effectLst/>
                <a:latin typeface="Futura (Light)" panose="020B7200000000000000" pitchFamily="34" charset="0"/>
                <a:ea typeface="Calibri" panose="020F0502020204030204" pitchFamily="34" charset="0"/>
                <a:cs typeface="Times New Roman" panose="02020603050405020304" pitchFamily="18" charset="0"/>
              </a:rPr>
              <a:t>Food Spoilage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Enzymic action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0"/>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Mould growth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Yeast action on fruits </a:t>
            </a:r>
            <a:r>
              <a:rPr lang="en-GB" sz="1200" dirty="0">
                <a:solidFill>
                  <a:srgbClr val="C00000"/>
                </a:solidFill>
                <a:effectLst/>
                <a:latin typeface="Futura (Light)" panose="020B7200000000000000" pitchFamily="34" charset="0"/>
                <a:ea typeface="Comic Sans MS" panose="030F0702030302020204" pitchFamily="66" charset="0"/>
                <a:cs typeface="Comic Sans MS" panose="030F0702030302020204" pitchFamily="66"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Storing Food Safely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Freezing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Chilling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Cooking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Danger zone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Fridge and freezer temperatures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Ambient storage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Use by date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Best before date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Preparing Food Safely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Cross contamination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Food hygiene procedures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Food Poisoning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9000"/>
              </a:lnSpc>
              <a:spcAft>
                <a:spcPts val="20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From other contaminated foods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8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Work surfaces and equipment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The people cooking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Pests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80"/>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Waste food and rubbish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Campylobacter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0"/>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E-coli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5"/>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Salmonella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Listeria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30"/>
              </a:spcAft>
              <a:buFont typeface="Symbol" panose="05050102010706020507" pitchFamily="18" charset="2"/>
              <a:buChar char=""/>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Staphylococcus aureus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30"/>
              </a:spcAft>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30"/>
              </a:spcAft>
            </a:pPr>
            <a:r>
              <a:rPr lang="en-GB" sz="1200" dirty="0">
                <a:effectLst/>
                <a:latin typeface="Futura (Light)" panose="020B7200000000000000" pitchFamily="34" charset="0"/>
                <a:ea typeface="Calibri" panose="020F0502020204030204" pitchFamily="34" charset="0"/>
                <a:cs typeface="Times New Roman" panose="02020603050405020304" pitchFamily="18" charset="0"/>
              </a:rPr>
              <a:t>Use of Microorganisms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195"/>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Growth conditions for microorganisms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99000"/>
              </a:lnSpc>
              <a:spcAft>
                <a:spcPts val="200"/>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Control of micro-organisms growth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20"/>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High risk foods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320"/>
              </a:spcAft>
            </a:pPr>
            <a:r>
              <a:rPr lang="en-GB" sz="1200" dirty="0">
                <a:effectLst/>
                <a:latin typeface="Futura (Light)" panose="020B7200000000000000" pitchFamily="34" charset="0"/>
                <a:ea typeface="Comic Sans MS" panose="030F0702030302020204" pitchFamily="66" charset="0"/>
                <a:cs typeface="Comic Sans MS" panose="030F0702030302020204" pitchFamily="66" charset="0"/>
              </a:rPr>
              <a:t>Control of enzymic action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6720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TotalTime>
  <Words>4901</Words>
  <Application>Microsoft Office PowerPoint</Application>
  <PresentationFormat>A4 Paper (210x297 mm)</PresentationFormat>
  <Paragraphs>1125</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Calibri</vt:lpstr>
      <vt:lpstr>Calibri Light</vt:lpstr>
      <vt:lpstr>Comic Sans MS</vt:lpstr>
      <vt:lpstr>Franklin Gothic Heavy</vt:lpstr>
      <vt:lpstr>Futura (Light)</vt:lpstr>
      <vt:lpstr>Futura Md BT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King's Norton Boys'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 Yussuf</dc:creator>
  <cp:lastModifiedBy>F Yussuf</cp:lastModifiedBy>
  <cp:revision>1</cp:revision>
  <dcterms:created xsi:type="dcterms:W3CDTF">2024-09-30T19:40:27Z</dcterms:created>
  <dcterms:modified xsi:type="dcterms:W3CDTF">2024-10-02T08:20:40Z</dcterms:modified>
</cp:coreProperties>
</file>