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56" r:id="rId2"/>
    <p:sldId id="259" r:id="rId3"/>
    <p:sldId id="268" r:id="rId4"/>
    <p:sldId id="269" r:id="rId5"/>
    <p:sldId id="257" r:id="rId6"/>
    <p:sldId id="258" r:id="rId7"/>
    <p:sldId id="270" r:id="rId8"/>
    <p:sldId id="261" r:id="rId9"/>
    <p:sldId id="273" r:id="rId10"/>
    <p:sldId id="274" r:id="rId11"/>
    <p:sldId id="275" r:id="rId12"/>
    <p:sldId id="276" r:id="rId13"/>
    <p:sldId id="277" r:id="rId14"/>
    <p:sldId id="271" r:id="rId15"/>
    <p:sldId id="278" r:id="rId16"/>
    <p:sldId id="279" r:id="rId17"/>
    <p:sldId id="283" r:id="rId18"/>
    <p:sldId id="280" r:id="rId19"/>
    <p:sldId id="284" r:id="rId20"/>
    <p:sldId id="285" r:id="rId21"/>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1C8FAA-7D67-4A14-A314-3765D09F20F2}" v="48" dt="2024-10-02T08:15:07.6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63" autoAdjust="0"/>
    <p:restoredTop sz="94660"/>
  </p:normalViewPr>
  <p:slideViewPr>
    <p:cSldViewPr snapToGrid="0">
      <p:cViewPr varScale="1">
        <p:scale>
          <a:sx n="46" d="100"/>
          <a:sy n="46" d="100"/>
        </p:scale>
        <p:origin x="22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 Yussuf" userId="dd1e268a-9874-4932-a91c-c686d7ca9b8b" providerId="ADAL" clId="{DB1C8FAA-7D67-4A14-A314-3765D09F20F2}"/>
    <pc:docChg chg="custSel addSld delSld modSld">
      <pc:chgData name="F Yussuf" userId="dd1e268a-9874-4932-a91c-c686d7ca9b8b" providerId="ADAL" clId="{DB1C8FAA-7D67-4A14-A314-3765D09F20F2}" dt="2024-10-02T08:15:38.109" v="85" actId="2696"/>
      <pc:docMkLst>
        <pc:docMk/>
      </pc:docMkLst>
      <pc:sldChg chg="add">
        <pc:chgData name="F Yussuf" userId="dd1e268a-9874-4932-a91c-c686d7ca9b8b" providerId="ADAL" clId="{DB1C8FAA-7D67-4A14-A314-3765D09F20F2}" dt="2024-10-02T08:06:09.092" v="0"/>
        <pc:sldMkLst>
          <pc:docMk/>
          <pc:sldMk cId="365144392" sldId="285"/>
        </pc:sldMkLst>
      </pc:sldChg>
      <pc:sldChg chg="addSp delSp modSp new del mod">
        <pc:chgData name="F Yussuf" userId="dd1e268a-9874-4932-a91c-c686d7ca9b8b" providerId="ADAL" clId="{DB1C8FAA-7D67-4A14-A314-3765D09F20F2}" dt="2024-10-02T08:15:38.109" v="85" actId="2696"/>
        <pc:sldMkLst>
          <pc:docMk/>
          <pc:sldMk cId="3459792645" sldId="286"/>
        </pc:sldMkLst>
        <pc:spChg chg="del mod">
          <ac:chgData name="F Yussuf" userId="dd1e268a-9874-4932-a91c-c686d7ca9b8b" providerId="ADAL" clId="{DB1C8FAA-7D67-4A14-A314-3765D09F20F2}" dt="2024-10-02T08:08:04.886" v="3" actId="478"/>
          <ac:spMkLst>
            <pc:docMk/>
            <pc:sldMk cId="3459792645" sldId="286"/>
            <ac:spMk id="2" creationId="{800A365D-7C41-2A00-A3F8-2A813973C806}"/>
          </ac:spMkLst>
        </pc:spChg>
        <pc:spChg chg="add mod">
          <ac:chgData name="F Yussuf" userId="dd1e268a-9874-4932-a91c-c686d7ca9b8b" providerId="ADAL" clId="{DB1C8FAA-7D67-4A14-A314-3765D09F20F2}" dt="2024-10-02T08:15:07.698" v="84" actId="1076"/>
          <ac:spMkLst>
            <pc:docMk/>
            <pc:sldMk cId="3459792645" sldId="286"/>
            <ac:spMk id="5" creationId="{2492A23E-D943-28A0-EF3F-C9DF25760B47}"/>
          </ac:spMkLst>
        </pc:spChg>
        <pc:graphicFrameChg chg="add mod modGraphic">
          <ac:chgData name="F Yussuf" userId="dd1e268a-9874-4932-a91c-c686d7ca9b8b" providerId="ADAL" clId="{DB1C8FAA-7D67-4A14-A314-3765D09F20F2}" dt="2024-10-02T08:14:43.709" v="75" actId="1076"/>
          <ac:graphicFrameMkLst>
            <pc:docMk/>
            <pc:sldMk cId="3459792645" sldId="286"/>
            <ac:graphicFrameMk id="3" creationId="{AB6AB51A-6E4D-E27A-840E-E6B55843D34A}"/>
          </ac:graphicFrameMkLst>
        </pc:graphicFrameChg>
        <pc:graphicFrameChg chg="add mod modGraphic">
          <ac:chgData name="F Yussuf" userId="dd1e268a-9874-4932-a91c-c686d7ca9b8b" providerId="ADAL" clId="{DB1C8FAA-7D67-4A14-A314-3765D09F20F2}" dt="2024-10-02T08:14:54.332" v="78" actId="14734"/>
          <ac:graphicFrameMkLst>
            <pc:docMk/>
            <pc:sldMk cId="3459792645" sldId="286"/>
            <ac:graphicFrameMk id="4" creationId="{DF26836E-229A-A00F-2416-419125D3E9E8}"/>
          </ac:graphicFrameMkLst>
        </pc:graphicFrameChg>
      </pc:sldChg>
      <pc:sldChg chg="addSp delSp modSp new del mod">
        <pc:chgData name="F Yussuf" userId="dd1e268a-9874-4932-a91c-c686d7ca9b8b" providerId="ADAL" clId="{DB1C8FAA-7D67-4A14-A314-3765D09F20F2}" dt="2024-10-02T08:15:38.109" v="85" actId="2696"/>
        <pc:sldMkLst>
          <pc:docMk/>
          <pc:sldMk cId="951128480" sldId="287"/>
        </pc:sldMkLst>
        <pc:spChg chg="del">
          <ac:chgData name="F Yussuf" userId="dd1e268a-9874-4932-a91c-c686d7ca9b8b" providerId="ADAL" clId="{DB1C8FAA-7D67-4A14-A314-3765D09F20F2}" dt="2024-10-02T08:09:19.387" v="24" actId="478"/>
          <ac:spMkLst>
            <pc:docMk/>
            <pc:sldMk cId="951128480" sldId="287"/>
            <ac:spMk id="2" creationId="{1B9FEE91-6F35-D6F7-D4E4-8C2725F1B393}"/>
          </ac:spMkLst>
        </pc:spChg>
        <pc:spChg chg="del">
          <ac:chgData name="F Yussuf" userId="dd1e268a-9874-4932-a91c-c686d7ca9b8b" providerId="ADAL" clId="{DB1C8FAA-7D67-4A14-A314-3765D09F20F2}" dt="2024-10-02T08:09:21.446" v="25" actId="478"/>
          <ac:spMkLst>
            <pc:docMk/>
            <pc:sldMk cId="951128480" sldId="287"/>
            <ac:spMk id="3" creationId="{F381FCF8-B8C0-9455-BD73-258A1B196182}"/>
          </ac:spMkLst>
        </pc:spChg>
        <pc:spChg chg="add del mod">
          <ac:chgData name="F Yussuf" userId="dd1e268a-9874-4932-a91c-c686d7ca9b8b" providerId="ADAL" clId="{DB1C8FAA-7D67-4A14-A314-3765D09F20F2}" dt="2024-10-02T08:11:29.089" v="30" actId="478"/>
          <ac:spMkLst>
            <pc:docMk/>
            <pc:sldMk cId="951128480" sldId="287"/>
            <ac:spMk id="5" creationId="{884D11EB-5577-1F99-14CD-79910BF1D74A}"/>
          </ac:spMkLst>
        </pc:spChg>
        <pc:spChg chg="add mod">
          <ac:chgData name="F Yussuf" userId="dd1e268a-9874-4932-a91c-c686d7ca9b8b" providerId="ADAL" clId="{DB1C8FAA-7D67-4A14-A314-3765D09F20F2}" dt="2024-10-02T08:11:43.339" v="35" actId="14100"/>
          <ac:spMkLst>
            <pc:docMk/>
            <pc:sldMk cId="951128480" sldId="287"/>
            <ac:spMk id="7" creationId="{E2F8750A-92E9-C56C-9E70-8920153ADA79}"/>
          </ac:spMkLst>
        </pc:spChg>
        <pc:spChg chg="add mod">
          <ac:chgData name="F Yussuf" userId="dd1e268a-9874-4932-a91c-c686d7ca9b8b" providerId="ADAL" clId="{DB1C8FAA-7D67-4A14-A314-3765D09F20F2}" dt="2024-10-02T08:12:12.213" v="42" actId="14100"/>
          <ac:spMkLst>
            <pc:docMk/>
            <pc:sldMk cId="951128480" sldId="287"/>
            <ac:spMk id="9" creationId="{5B3E64EB-A8C4-5419-CD6E-3A55FAC50388}"/>
          </ac:spMkLst>
        </pc:spChg>
        <pc:graphicFrameChg chg="add del mod">
          <ac:chgData name="F Yussuf" userId="dd1e268a-9874-4932-a91c-c686d7ca9b8b" providerId="ADAL" clId="{DB1C8FAA-7D67-4A14-A314-3765D09F20F2}" dt="2024-10-02T08:11:31.234" v="31" actId="478"/>
          <ac:graphicFrameMkLst>
            <pc:docMk/>
            <pc:sldMk cId="951128480" sldId="287"/>
            <ac:graphicFrameMk id="4" creationId="{D49C235F-8597-3551-E30C-C842A283CEB1}"/>
          </ac:graphicFrameMkLst>
        </pc:graphicFrameChg>
        <pc:graphicFrameChg chg="add mod modGraphic">
          <ac:chgData name="F Yussuf" userId="dd1e268a-9874-4932-a91c-c686d7ca9b8b" providerId="ADAL" clId="{DB1C8FAA-7D67-4A14-A314-3765D09F20F2}" dt="2024-10-02T08:11:47.312" v="37" actId="1076"/>
          <ac:graphicFrameMkLst>
            <pc:docMk/>
            <pc:sldMk cId="951128480" sldId="287"/>
            <ac:graphicFrameMk id="6" creationId="{E0B457D9-3D0D-67E1-A7C9-49F7F30B0C32}"/>
          </ac:graphicFrameMkLst>
        </pc:graphicFrameChg>
        <pc:graphicFrameChg chg="add mod">
          <ac:chgData name="F Yussuf" userId="dd1e268a-9874-4932-a91c-c686d7ca9b8b" providerId="ADAL" clId="{DB1C8FAA-7D67-4A14-A314-3765D09F20F2}" dt="2024-10-02T08:12:07.085" v="40" actId="1076"/>
          <ac:graphicFrameMkLst>
            <pc:docMk/>
            <pc:sldMk cId="951128480" sldId="287"/>
            <ac:graphicFrameMk id="8" creationId="{52ECE67D-8280-7174-EC3F-70D8F92BF96B}"/>
          </ac:graphicFrameMkLst>
        </pc:graphicFrameChg>
      </pc:sldChg>
      <pc:sldChg chg="addSp delSp modSp new del mod">
        <pc:chgData name="F Yussuf" userId="dd1e268a-9874-4932-a91c-c686d7ca9b8b" providerId="ADAL" clId="{DB1C8FAA-7D67-4A14-A314-3765D09F20F2}" dt="2024-10-02T08:15:38.109" v="85" actId="2696"/>
        <pc:sldMkLst>
          <pc:docMk/>
          <pc:sldMk cId="1993246899" sldId="288"/>
        </pc:sldMkLst>
        <pc:spChg chg="del mod">
          <ac:chgData name="F Yussuf" userId="dd1e268a-9874-4932-a91c-c686d7ca9b8b" providerId="ADAL" clId="{DB1C8FAA-7D67-4A14-A314-3765D09F20F2}" dt="2024-10-02T08:12:31.867" v="46" actId="478"/>
          <ac:spMkLst>
            <pc:docMk/>
            <pc:sldMk cId="1993246899" sldId="288"/>
            <ac:spMk id="2" creationId="{57A4BA22-1E91-1E94-465A-6CF8C81DEAF5}"/>
          </ac:spMkLst>
        </pc:spChg>
        <pc:spChg chg="del">
          <ac:chgData name="F Yussuf" userId="dd1e268a-9874-4932-a91c-c686d7ca9b8b" providerId="ADAL" clId="{DB1C8FAA-7D67-4A14-A314-3765D09F20F2}" dt="2024-10-02T08:12:33.350" v="47" actId="478"/>
          <ac:spMkLst>
            <pc:docMk/>
            <pc:sldMk cId="1993246899" sldId="288"/>
            <ac:spMk id="3" creationId="{84D1CEEF-EE90-60C9-05E0-EAA90385D460}"/>
          </ac:spMkLst>
        </pc:spChg>
        <pc:spChg chg="add mod">
          <ac:chgData name="F Yussuf" userId="dd1e268a-9874-4932-a91c-c686d7ca9b8b" providerId="ADAL" clId="{DB1C8FAA-7D67-4A14-A314-3765D09F20F2}" dt="2024-10-02T08:12:48.077" v="52" actId="1076"/>
          <ac:spMkLst>
            <pc:docMk/>
            <pc:sldMk cId="1993246899" sldId="288"/>
            <ac:spMk id="5" creationId="{1503BF0A-7F40-F824-5D2E-ADEC42AB2D45}"/>
          </ac:spMkLst>
        </pc:spChg>
        <pc:spChg chg="add mod">
          <ac:chgData name="F Yussuf" userId="dd1e268a-9874-4932-a91c-c686d7ca9b8b" providerId="ADAL" clId="{DB1C8FAA-7D67-4A14-A314-3765D09F20F2}" dt="2024-10-02T08:13:16.564" v="58" actId="14100"/>
          <ac:spMkLst>
            <pc:docMk/>
            <pc:sldMk cId="1993246899" sldId="288"/>
            <ac:spMk id="7" creationId="{58FE18D3-5E67-FECA-DB55-55409EDFC81A}"/>
          </ac:spMkLst>
        </pc:spChg>
        <pc:graphicFrameChg chg="add mod">
          <ac:chgData name="F Yussuf" userId="dd1e268a-9874-4932-a91c-c686d7ca9b8b" providerId="ADAL" clId="{DB1C8FAA-7D67-4A14-A314-3765D09F20F2}" dt="2024-10-02T08:12:51.242" v="53" actId="1076"/>
          <ac:graphicFrameMkLst>
            <pc:docMk/>
            <pc:sldMk cId="1993246899" sldId="288"/>
            <ac:graphicFrameMk id="4" creationId="{010672CA-ED93-B818-85E8-681264ABE3B2}"/>
          </ac:graphicFrameMkLst>
        </pc:graphicFrameChg>
        <pc:graphicFrameChg chg="add mod">
          <ac:chgData name="F Yussuf" userId="dd1e268a-9874-4932-a91c-c686d7ca9b8b" providerId="ADAL" clId="{DB1C8FAA-7D67-4A14-A314-3765D09F20F2}" dt="2024-10-02T08:13:08.944" v="56" actId="1076"/>
          <ac:graphicFrameMkLst>
            <pc:docMk/>
            <pc:sldMk cId="1993246899" sldId="288"/>
            <ac:graphicFrameMk id="6" creationId="{E89C3F39-E037-8471-BF2B-13D012484D83}"/>
          </ac:graphicFrameMkLst>
        </pc:graphicFrameChg>
      </pc:sldChg>
      <pc:sldChg chg="addSp delSp modSp new del mod">
        <pc:chgData name="F Yussuf" userId="dd1e268a-9874-4932-a91c-c686d7ca9b8b" providerId="ADAL" clId="{DB1C8FAA-7D67-4A14-A314-3765D09F20F2}" dt="2024-10-02T08:15:38.109" v="85" actId="2696"/>
        <pc:sldMkLst>
          <pc:docMk/>
          <pc:sldMk cId="1712467091" sldId="289"/>
        </pc:sldMkLst>
        <pc:spChg chg="del">
          <ac:chgData name="F Yussuf" userId="dd1e268a-9874-4932-a91c-c686d7ca9b8b" providerId="ADAL" clId="{DB1C8FAA-7D67-4A14-A314-3765D09F20F2}" dt="2024-10-02T08:13:40.237" v="59" actId="478"/>
          <ac:spMkLst>
            <pc:docMk/>
            <pc:sldMk cId="1712467091" sldId="289"/>
            <ac:spMk id="2" creationId="{46A148D1-2E6E-7F52-E7CF-595FC22F6FA8}"/>
          </ac:spMkLst>
        </pc:spChg>
        <pc:spChg chg="del">
          <ac:chgData name="F Yussuf" userId="dd1e268a-9874-4932-a91c-c686d7ca9b8b" providerId="ADAL" clId="{DB1C8FAA-7D67-4A14-A314-3765D09F20F2}" dt="2024-10-02T08:13:42.269" v="60" actId="478"/>
          <ac:spMkLst>
            <pc:docMk/>
            <pc:sldMk cId="1712467091" sldId="289"/>
            <ac:spMk id="3" creationId="{64EBEE00-A42D-D4D7-1B10-892F2AF6BC3A}"/>
          </ac:spMkLst>
        </pc:spChg>
        <pc:spChg chg="add mod">
          <ac:chgData name="F Yussuf" userId="dd1e268a-9874-4932-a91c-c686d7ca9b8b" providerId="ADAL" clId="{DB1C8FAA-7D67-4A14-A314-3765D09F20F2}" dt="2024-10-02T08:13:58.774" v="66" actId="1076"/>
          <ac:spMkLst>
            <pc:docMk/>
            <pc:sldMk cId="1712467091" sldId="289"/>
            <ac:spMk id="5" creationId="{8D8FBF59-D8CB-F046-B2F3-149DE379D471}"/>
          </ac:spMkLst>
        </pc:spChg>
        <pc:spChg chg="add mod">
          <ac:chgData name="F Yussuf" userId="dd1e268a-9874-4932-a91c-c686d7ca9b8b" providerId="ADAL" clId="{DB1C8FAA-7D67-4A14-A314-3765D09F20F2}" dt="2024-10-02T08:14:30.762" v="73" actId="1076"/>
          <ac:spMkLst>
            <pc:docMk/>
            <pc:sldMk cId="1712467091" sldId="289"/>
            <ac:spMk id="7" creationId="{E17FA67F-E163-3422-12D3-DFBE1D7E107D}"/>
          </ac:spMkLst>
        </pc:spChg>
        <pc:graphicFrameChg chg="add mod">
          <ac:chgData name="F Yussuf" userId="dd1e268a-9874-4932-a91c-c686d7ca9b8b" providerId="ADAL" clId="{DB1C8FAA-7D67-4A14-A314-3765D09F20F2}" dt="2024-10-02T08:14:02.282" v="67" actId="1076"/>
          <ac:graphicFrameMkLst>
            <pc:docMk/>
            <pc:sldMk cId="1712467091" sldId="289"/>
            <ac:graphicFrameMk id="4" creationId="{183C9788-FCC5-FFC0-6C47-986C654EDFE7}"/>
          </ac:graphicFrameMkLst>
        </pc:graphicFrameChg>
        <pc:graphicFrameChg chg="add mod">
          <ac:chgData name="F Yussuf" userId="dd1e268a-9874-4932-a91c-c686d7ca9b8b" providerId="ADAL" clId="{DB1C8FAA-7D67-4A14-A314-3765D09F20F2}" dt="2024-10-02T08:14:21.841" v="70" actId="1076"/>
          <ac:graphicFrameMkLst>
            <pc:docMk/>
            <pc:sldMk cId="1712467091" sldId="289"/>
            <ac:graphicFrameMk id="6" creationId="{37FE54B5-6318-25E7-5BA7-E75E8DEA7B01}"/>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90D5D7D-2DAB-9945-BEE6-B46C08465126}"/>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8E33718C-FAE0-240E-0C0A-319F266D9F1F}"/>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F952B11E-DB94-4112-9BF3-DDD6F3A07BB5}" type="datetimeFigureOut">
              <a:rPr lang="en-GB" smtClean="0"/>
              <a:t>02/10/2024</a:t>
            </a:fld>
            <a:endParaRPr lang="en-GB"/>
          </a:p>
        </p:txBody>
      </p:sp>
      <p:sp>
        <p:nvSpPr>
          <p:cNvPr id="4" name="Footer Placeholder 3">
            <a:extLst>
              <a:ext uri="{FF2B5EF4-FFF2-40B4-BE49-F238E27FC236}">
                <a16:creationId xmlns:a16="http://schemas.microsoft.com/office/drawing/2014/main" id="{68A71A08-5973-3649-F445-C32488CF4D16}"/>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46022691-8D36-EBCE-3401-4D1C5572A4D4}"/>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110D08AA-CD3D-4415-BD10-363361B3C0DA}" type="slidenum">
              <a:rPr lang="en-GB" smtClean="0"/>
              <a:t>‹#›</a:t>
            </a:fld>
            <a:endParaRPr lang="en-GB"/>
          </a:p>
        </p:txBody>
      </p:sp>
    </p:spTree>
    <p:extLst>
      <p:ext uri="{BB962C8B-B14F-4D97-AF65-F5344CB8AC3E}">
        <p14:creationId xmlns:p14="http://schemas.microsoft.com/office/powerpoint/2010/main" val="425635804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5A93279-897E-4E9F-8BAB-F41D2D2DF4CC}" type="datetimeFigureOut">
              <a:rPr lang="en-GB" smtClean="0"/>
              <a:t>02/10/2024</a:t>
            </a:fld>
            <a:endParaRPr lang="en-GB"/>
          </a:p>
        </p:txBody>
      </p:sp>
      <p:sp>
        <p:nvSpPr>
          <p:cNvPr id="4" name="Slide Image Placeholder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5A1C667-47D4-490D-9ADD-5944BCF610D7}" type="slidenum">
              <a:rPr lang="en-GB" smtClean="0"/>
              <a:t>‹#›</a:t>
            </a:fld>
            <a:endParaRPr lang="en-GB"/>
          </a:p>
        </p:txBody>
      </p:sp>
    </p:spTree>
    <p:extLst>
      <p:ext uri="{BB962C8B-B14F-4D97-AF65-F5344CB8AC3E}">
        <p14:creationId xmlns:p14="http://schemas.microsoft.com/office/powerpoint/2010/main" val="111904458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D647E761-3A7C-46D9-83B4-C3A1C6DCB5F6}" type="datetimeFigureOut">
              <a:rPr lang="en-GB" smtClean="0"/>
              <a:t>02/10/2024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315B76-6AD1-45CC-821E-CF991427AA3D}" type="slidenum">
              <a:rPr lang="en-GB" smtClean="0"/>
              <a:t>‹#›</a:t>
            </a:fld>
            <a:endParaRPr lang="en-GB"/>
          </a:p>
        </p:txBody>
      </p:sp>
    </p:spTree>
    <p:extLst>
      <p:ext uri="{BB962C8B-B14F-4D97-AF65-F5344CB8AC3E}">
        <p14:creationId xmlns:p14="http://schemas.microsoft.com/office/powerpoint/2010/main" val="838154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647E761-3A7C-46D9-83B4-C3A1C6DCB5F6}" type="datetimeFigureOut">
              <a:rPr lang="en-GB" smtClean="0"/>
              <a:t>02/10/2024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315B76-6AD1-45CC-821E-CF991427AA3D}" type="slidenum">
              <a:rPr lang="en-GB" smtClean="0"/>
              <a:t>‹#›</a:t>
            </a:fld>
            <a:endParaRPr lang="en-GB"/>
          </a:p>
        </p:txBody>
      </p:sp>
    </p:spTree>
    <p:extLst>
      <p:ext uri="{BB962C8B-B14F-4D97-AF65-F5344CB8AC3E}">
        <p14:creationId xmlns:p14="http://schemas.microsoft.com/office/powerpoint/2010/main" val="448578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647E761-3A7C-46D9-83B4-C3A1C6DCB5F6}" type="datetimeFigureOut">
              <a:rPr lang="en-GB" smtClean="0"/>
              <a:t>02/10/2024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315B76-6AD1-45CC-821E-CF991427AA3D}" type="slidenum">
              <a:rPr lang="en-GB" smtClean="0"/>
              <a:t>‹#›</a:t>
            </a:fld>
            <a:endParaRPr lang="en-GB"/>
          </a:p>
        </p:txBody>
      </p:sp>
    </p:spTree>
    <p:extLst>
      <p:ext uri="{BB962C8B-B14F-4D97-AF65-F5344CB8AC3E}">
        <p14:creationId xmlns:p14="http://schemas.microsoft.com/office/powerpoint/2010/main" val="3223515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647E761-3A7C-46D9-83B4-C3A1C6DCB5F6}" type="datetimeFigureOut">
              <a:rPr lang="en-GB" smtClean="0"/>
              <a:t>02/10/2024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315B76-6AD1-45CC-821E-CF991427AA3D}" type="slidenum">
              <a:rPr lang="en-GB" smtClean="0"/>
              <a:t>‹#›</a:t>
            </a:fld>
            <a:endParaRPr lang="en-GB"/>
          </a:p>
        </p:txBody>
      </p:sp>
    </p:spTree>
    <p:extLst>
      <p:ext uri="{BB962C8B-B14F-4D97-AF65-F5344CB8AC3E}">
        <p14:creationId xmlns:p14="http://schemas.microsoft.com/office/powerpoint/2010/main" val="1488759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647E761-3A7C-46D9-83B4-C3A1C6DCB5F6}" type="datetimeFigureOut">
              <a:rPr lang="en-GB" smtClean="0"/>
              <a:t>02/10/2024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315B76-6AD1-45CC-821E-CF991427AA3D}" type="slidenum">
              <a:rPr lang="en-GB" smtClean="0"/>
              <a:t>‹#›</a:t>
            </a:fld>
            <a:endParaRPr lang="en-GB"/>
          </a:p>
        </p:txBody>
      </p:sp>
    </p:spTree>
    <p:extLst>
      <p:ext uri="{BB962C8B-B14F-4D97-AF65-F5344CB8AC3E}">
        <p14:creationId xmlns:p14="http://schemas.microsoft.com/office/powerpoint/2010/main" val="2131488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647E761-3A7C-46D9-83B4-C3A1C6DCB5F6}" type="datetimeFigureOut">
              <a:rPr lang="en-GB" smtClean="0"/>
              <a:t>02/10/2024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315B76-6AD1-45CC-821E-CF991427AA3D}" type="slidenum">
              <a:rPr lang="en-GB" smtClean="0"/>
              <a:t>‹#›</a:t>
            </a:fld>
            <a:endParaRPr lang="en-GB"/>
          </a:p>
        </p:txBody>
      </p:sp>
    </p:spTree>
    <p:extLst>
      <p:ext uri="{BB962C8B-B14F-4D97-AF65-F5344CB8AC3E}">
        <p14:creationId xmlns:p14="http://schemas.microsoft.com/office/powerpoint/2010/main" val="685031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647E761-3A7C-46D9-83B4-C3A1C6DCB5F6}" type="datetimeFigureOut">
              <a:rPr lang="en-GB" smtClean="0"/>
              <a:t>02/10/2024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C315B76-6AD1-45CC-821E-CF991427AA3D}" type="slidenum">
              <a:rPr lang="en-GB" smtClean="0"/>
              <a:t>‹#›</a:t>
            </a:fld>
            <a:endParaRPr lang="en-GB"/>
          </a:p>
        </p:txBody>
      </p:sp>
    </p:spTree>
    <p:extLst>
      <p:ext uri="{BB962C8B-B14F-4D97-AF65-F5344CB8AC3E}">
        <p14:creationId xmlns:p14="http://schemas.microsoft.com/office/powerpoint/2010/main" val="2466150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D647E761-3A7C-46D9-83B4-C3A1C6DCB5F6}" type="datetimeFigureOut">
              <a:rPr lang="en-GB" smtClean="0"/>
              <a:t>02/10/2024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C315B76-6AD1-45CC-821E-CF991427AA3D}" type="slidenum">
              <a:rPr lang="en-GB" smtClean="0"/>
              <a:t>‹#›</a:t>
            </a:fld>
            <a:endParaRPr lang="en-GB"/>
          </a:p>
        </p:txBody>
      </p:sp>
    </p:spTree>
    <p:extLst>
      <p:ext uri="{BB962C8B-B14F-4D97-AF65-F5344CB8AC3E}">
        <p14:creationId xmlns:p14="http://schemas.microsoft.com/office/powerpoint/2010/main" val="633795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47E761-3A7C-46D9-83B4-C3A1C6DCB5F6}" type="datetimeFigureOut">
              <a:rPr lang="en-GB" smtClean="0"/>
              <a:t>02/10/2024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C315B76-6AD1-45CC-821E-CF991427AA3D}" type="slidenum">
              <a:rPr lang="en-GB" smtClean="0"/>
              <a:t>‹#›</a:t>
            </a:fld>
            <a:endParaRPr lang="en-GB"/>
          </a:p>
        </p:txBody>
      </p:sp>
    </p:spTree>
    <p:extLst>
      <p:ext uri="{BB962C8B-B14F-4D97-AF65-F5344CB8AC3E}">
        <p14:creationId xmlns:p14="http://schemas.microsoft.com/office/powerpoint/2010/main" val="15656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647E761-3A7C-46D9-83B4-C3A1C6DCB5F6}" type="datetimeFigureOut">
              <a:rPr lang="en-GB" smtClean="0"/>
              <a:t>02/10/2024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315B76-6AD1-45CC-821E-CF991427AA3D}" type="slidenum">
              <a:rPr lang="en-GB" smtClean="0"/>
              <a:t>‹#›</a:t>
            </a:fld>
            <a:endParaRPr lang="en-GB"/>
          </a:p>
        </p:txBody>
      </p:sp>
    </p:spTree>
    <p:extLst>
      <p:ext uri="{BB962C8B-B14F-4D97-AF65-F5344CB8AC3E}">
        <p14:creationId xmlns:p14="http://schemas.microsoft.com/office/powerpoint/2010/main" val="548970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647E761-3A7C-46D9-83B4-C3A1C6DCB5F6}" type="datetimeFigureOut">
              <a:rPr lang="en-GB" smtClean="0"/>
              <a:t>02/10/2024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315B76-6AD1-45CC-821E-CF991427AA3D}" type="slidenum">
              <a:rPr lang="en-GB" smtClean="0"/>
              <a:t>‹#›</a:t>
            </a:fld>
            <a:endParaRPr lang="en-GB"/>
          </a:p>
        </p:txBody>
      </p:sp>
    </p:spTree>
    <p:extLst>
      <p:ext uri="{BB962C8B-B14F-4D97-AF65-F5344CB8AC3E}">
        <p14:creationId xmlns:p14="http://schemas.microsoft.com/office/powerpoint/2010/main" val="1726843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647E761-3A7C-46D9-83B4-C3A1C6DCB5F6}" type="datetimeFigureOut">
              <a:rPr lang="en-GB" smtClean="0"/>
              <a:t>02/10/2024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C315B76-6AD1-45CC-821E-CF991427AA3D}" type="slidenum">
              <a:rPr lang="en-GB" smtClean="0"/>
              <a:t>‹#›</a:t>
            </a:fld>
            <a:endParaRPr lang="en-GB"/>
          </a:p>
        </p:txBody>
      </p:sp>
    </p:spTree>
    <p:extLst>
      <p:ext uri="{BB962C8B-B14F-4D97-AF65-F5344CB8AC3E}">
        <p14:creationId xmlns:p14="http://schemas.microsoft.com/office/powerpoint/2010/main" val="2600761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www.physicsandmathstutor.com/" TargetMode="External"/><Relationship Id="rId2" Type="http://schemas.openxmlformats.org/officeDocument/2006/relationships/hyperlink" Target="https://revisionscience.com/gcse-revision/chemistry/chemistry-gcse-past-papers/edexcel-chemistry-past-papers" TargetMode="External"/><Relationship Id="rId1" Type="http://schemas.openxmlformats.org/officeDocument/2006/relationships/slideLayout" Target="../slideLayouts/slideLayout7.xml"/><Relationship Id="rId4" Type="http://schemas.openxmlformats.org/officeDocument/2006/relationships/hyperlink" Target="https://www.docbrown.info/"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physicsandmathstutor.com/" TargetMode="External"/><Relationship Id="rId2" Type="http://schemas.openxmlformats.org/officeDocument/2006/relationships/hyperlink" Target="https://revisionscience.com/gcse-revision/chemistry/chemistry-gcse-past-papers/edexcel-chemistry-past-papers" TargetMode="External"/><Relationship Id="rId1" Type="http://schemas.openxmlformats.org/officeDocument/2006/relationships/slideLayout" Target="../slideLayouts/slideLayout7.xml"/><Relationship Id="rId4" Type="http://schemas.openxmlformats.org/officeDocument/2006/relationships/hyperlink" Target="https://www.docbrown.info/"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physicsandmathstutor.com/" TargetMode="External"/><Relationship Id="rId2" Type="http://schemas.openxmlformats.org/officeDocument/2006/relationships/hyperlink" Target="https://revisionscience.com/gcse-revision/chemistry/chemistry-gcse-past-papers/edexcel-chemistry-past-papers" TargetMode="External"/><Relationship Id="rId1" Type="http://schemas.openxmlformats.org/officeDocument/2006/relationships/slideLayout" Target="../slideLayouts/slideLayout7.xml"/><Relationship Id="rId4" Type="http://schemas.openxmlformats.org/officeDocument/2006/relationships/hyperlink" Target="https://www.docbrown.info/"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physicsandmathstutor.com/" TargetMode="External"/><Relationship Id="rId2" Type="http://schemas.openxmlformats.org/officeDocument/2006/relationships/hyperlink" Target="https://revisionscience.com/gcse-revision/chemistry/chemistry-gcse-past-papers/edexcel-chemistry-past-papers" TargetMode="External"/><Relationship Id="rId1" Type="http://schemas.openxmlformats.org/officeDocument/2006/relationships/slideLayout" Target="../slideLayouts/slideLayout6.xml"/><Relationship Id="rId4" Type="http://schemas.openxmlformats.org/officeDocument/2006/relationships/hyperlink" Target="https://www.docbrown.info/"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physicsandmathstutor.com/" TargetMode="External"/><Relationship Id="rId2" Type="http://schemas.openxmlformats.org/officeDocument/2006/relationships/hyperlink" Target="https://revisionscience.com/gcse-revision/chemistry/chemistry-gcse-past-papers/edexcel-chemistry-past-papers" TargetMode="External"/><Relationship Id="rId1" Type="http://schemas.openxmlformats.org/officeDocument/2006/relationships/slideLayout" Target="../slideLayouts/slideLayout6.xml"/><Relationship Id="rId4" Type="http://schemas.openxmlformats.org/officeDocument/2006/relationships/hyperlink" Target="https://www.docbrown.info/"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physicsandmathstutor.com/" TargetMode="External"/><Relationship Id="rId2" Type="http://schemas.openxmlformats.org/officeDocument/2006/relationships/hyperlink" Target="https://revisionscience.com/gcse-revision/chemistry/chemistry-gcse-past-papers/edexcel-chemistry-past-papers" TargetMode="External"/><Relationship Id="rId1" Type="http://schemas.openxmlformats.org/officeDocument/2006/relationships/slideLayout" Target="../slideLayouts/slideLayout6.xml"/><Relationship Id="rId4" Type="http://schemas.openxmlformats.org/officeDocument/2006/relationships/hyperlink" Target="https://www.docbrown.info/"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anyflip.com/zhhq/olbm"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8KEOiMUx_2A&amp;list=PLQovVw7yuGiKnCtoJUajSlTa5Asg77pNN" TargetMode="External"/><Relationship Id="rId2" Type="http://schemas.openxmlformats.org/officeDocument/2006/relationships/hyperlink" Target="https://www.physicsandmathstutor.com/english-revision/gcse-aqa/macbeth/" TargetMode="External"/><Relationship Id="rId1" Type="http://schemas.openxmlformats.org/officeDocument/2006/relationships/slideLayout" Target="../slideLayouts/slideLayout3.xml"/><Relationship Id="rId5" Type="http://schemas.openxmlformats.org/officeDocument/2006/relationships/hyperlink" Target="https://www.youtube.com/watch?v=NmMAO82R8Cg&amp;list=PLqGFsWf-P-cCMpq89C0yaU5scvuYiIKuL" TargetMode="External"/><Relationship Id="rId4" Type="http://schemas.openxmlformats.org/officeDocument/2006/relationships/hyperlink" Target="https://www.youtube.com/playlist?list=PLkdpIS6yllsmuCVRQGSDzl0oDGKqqWuKq"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6">
            <a:extLst>
              <a:ext uri="{FF2B5EF4-FFF2-40B4-BE49-F238E27FC236}">
                <a16:creationId xmlns:a16="http://schemas.microsoft.com/office/drawing/2014/main" id="{9D6E032C-DB50-8505-26D8-4CE6F3CC8036}"/>
              </a:ext>
            </a:extLst>
          </p:cNvPr>
          <p:cNvSpPr txBox="1"/>
          <p:nvPr/>
        </p:nvSpPr>
        <p:spPr>
          <a:xfrm>
            <a:off x="216766" y="194541"/>
            <a:ext cx="4235450" cy="622300"/>
          </a:xfrm>
          <a:prstGeom prst="rect">
            <a:avLst/>
          </a:prstGeom>
          <a:no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tabLst>
                <a:tab pos="2865755" algn="ctr"/>
                <a:tab pos="5731510" algn="r"/>
              </a:tabLst>
            </a:pPr>
            <a:r>
              <a:rPr lang="en-GB" sz="1100" b="1" u="sng">
                <a:effectLst/>
                <a:latin typeface="Calibri" panose="020F0502020204030204" pitchFamily="34" charset="0"/>
                <a:ea typeface="Calibri" panose="020F0502020204030204" pitchFamily="34" charset="0"/>
                <a:cs typeface="Times New Roman" panose="02020603050405020304" pitchFamily="18" charset="0"/>
              </a:rPr>
              <a:t>Name: ____________________________________________________</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tabLst>
                <a:tab pos="2865755" algn="ctr"/>
                <a:tab pos="5731510" algn="r"/>
              </a:tabLst>
            </a:pPr>
            <a:r>
              <a:rPr lang="en-GB" sz="1100" b="1"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tabLst>
                <a:tab pos="2865755" algn="ctr"/>
                <a:tab pos="5731510" algn="r"/>
              </a:tabLst>
            </a:pPr>
            <a:r>
              <a:rPr lang="en-GB" sz="1100" b="1" u="sng">
                <a:effectLst/>
                <a:latin typeface="Calibri" panose="020F0502020204030204" pitchFamily="34" charset="0"/>
                <a:ea typeface="Calibri" panose="020F0502020204030204" pitchFamily="34" charset="0"/>
                <a:cs typeface="Times New Roman" panose="02020603050405020304" pitchFamily="18" charset="0"/>
              </a:rPr>
              <a:t>Form: ____________________________________________________</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18BF4733-74CF-FAF9-F7D3-FE13D0E8E240}"/>
              </a:ext>
            </a:extLst>
          </p:cNvPr>
          <p:cNvSpPr txBox="1"/>
          <p:nvPr/>
        </p:nvSpPr>
        <p:spPr>
          <a:xfrm>
            <a:off x="216766" y="2673929"/>
            <a:ext cx="6386054" cy="1922449"/>
          </a:xfrm>
          <a:prstGeom prst="rect">
            <a:avLst/>
          </a:prstGeom>
          <a:noFill/>
        </p:spPr>
        <p:txBody>
          <a:bodyPr wrap="square">
            <a:spAutoFit/>
          </a:bodyPr>
          <a:lstStyle/>
          <a:p>
            <a:pPr algn="ctr">
              <a:lnSpc>
                <a:spcPct val="107000"/>
              </a:lnSpc>
              <a:spcAft>
                <a:spcPts val="800"/>
              </a:spcAft>
            </a:pPr>
            <a:r>
              <a:rPr lang="en-GB" dirty="0">
                <a:effectLst/>
                <a:latin typeface="Futura Md BT" panose="020B0802020204020204" pitchFamily="34" charset="0"/>
                <a:ea typeface="Calibri" panose="020F0502020204030204" pitchFamily="34" charset="0"/>
                <a:cs typeface="Times New Roman" panose="02020603050405020304" pitchFamily="18" charset="0"/>
              </a:rPr>
              <a:t>King Edward VI King's Norton School for Boys</a:t>
            </a:r>
          </a:p>
          <a:p>
            <a:pPr algn="ctr">
              <a:tabLst>
                <a:tab pos="2865755" algn="ctr"/>
                <a:tab pos="5731510" algn="r"/>
              </a:tabLst>
            </a:pPr>
            <a:r>
              <a:rPr lang="en-GB" sz="2000" dirty="0">
                <a:effectLst/>
                <a:latin typeface="Futura Md BT" panose="020B0802020204020204" pitchFamily="34" charset="0"/>
                <a:ea typeface="Calibri" panose="020F0502020204030204" pitchFamily="34" charset="0"/>
                <a:cs typeface="Times New Roman" panose="02020603050405020304" pitchFamily="18" charset="0"/>
              </a:rPr>
              <a:t>Year 11 November PPE</a:t>
            </a:r>
            <a:endParaRPr lang="en-GB" sz="1000" dirty="0">
              <a:effectLst/>
              <a:latin typeface="Futura Md BT" panose="020B0802020204020204" pitchFamily="34" charset="0"/>
              <a:ea typeface="Calibri" panose="020F0502020204030204" pitchFamily="34" charset="0"/>
              <a:cs typeface="Times New Roman" panose="02020603050405020304" pitchFamily="18" charset="0"/>
            </a:endParaRPr>
          </a:p>
          <a:p>
            <a:pPr algn="ctr">
              <a:tabLst>
                <a:tab pos="2865755" algn="ctr"/>
                <a:tab pos="5731510" algn="r"/>
              </a:tabLst>
            </a:pPr>
            <a:r>
              <a:rPr lang="en-GB" sz="2000" dirty="0">
                <a:effectLst/>
                <a:latin typeface="Futura Md BT" panose="020B0802020204020204" pitchFamily="34" charset="0"/>
                <a:ea typeface="Calibri" panose="020F0502020204030204" pitchFamily="34" charset="0"/>
                <a:cs typeface="Times New Roman" panose="02020603050405020304" pitchFamily="18" charset="0"/>
              </a:rPr>
              <a:t>Core Subjects Guidance and Topic Lists </a:t>
            </a:r>
          </a:p>
          <a:p>
            <a:pPr algn="ctr">
              <a:tabLst>
                <a:tab pos="2865755" algn="ctr"/>
                <a:tab pos="5731510" algn="r"/>
              </a:tabLst>
            </a:pPr>
            <a:endParaRPr lang="en-GB" sz="900" dirty="0">
              <a:effectLst/>
              <a:latin typeface="Futura Md BT" panose="020B0802020204020204" pitchFamily="34" charset="0"/>
              <a:ea typeface="Calibri" panose="020F0502020204030204" pitchFamily="34" charset="0"/>
              <a:cs typeface="Times New Roman" panose="02020603050405020304" pitchFamily="18" charset="0"/>
            </a:endParaRPr>
          </a:p>
          <a:p>
            <a:pPr algn="ctr">
              <a:tabLst>
                <a:tab pos="2865755" algn="ctr"/>
                <a:tab pos="5731510" algn="r"/>
              </a:tabLst>
            </a:pPr>
            <a:r>
              <a:rPr lang="en-GB" sz="2200" i="1" dirty="0">
                <a:effectLst/>
                <a:latin typeface="Futura (Light)" panose="020B7200000000000000" pitchFamily="34" charset="0"/>
                <a:ea typeface="Calibri" panose="020F0502020204030204" pitchFamily="34" charset="0"/>
                <a:cs typeface="Times New Roman" panose="02020603050405020304" pitchFamily="18" charset="0"/>
              </a:rPr>
              <a:t>Week </a:t>
            </a:r>
            <a:r>
              <a:rPr lang="en-GB" sz="2200" i="1" dirty="0">
                <a:latin typeface="Futura (Light)" panose="020B7200000000000000" pitchFamily="34" charset="0"/>
                <a:ea typeface="Calibri" panose="020F0502020204030204" pitchFamily="34" charset="0"/>
                <a:cs typeface="Times New Roman" panose="02020603050405020304" pitchFamily="18" charset="0"/>
              </a:rPr>
              <a:t>co</a:t>
            </a:r>
            <a:r>
              <a:rPr lang="en-GB" sz="2200" i="1" dirty="0">
                <a:effectLst/>
                <a:latin typeface="Futura (Light)" panose="020B7200000000000000" pitchFamily="34" charset="0"/>
                <a:ea typeface="Calibri" panose="020F0502020204030204" pitchFamily="34" charset="0"/>
                <a:cs typeface="Times New Roman" panose="02020603050405020304" pitchFamily="18" charset="0"/>
              </a:rPr>
              <a:t>mmencing Monday 4</a:t>
            </a:r>
            <a:r>
              <a:rPr lang="en-GB" sz="2200" i="1" baseline="30000" dirty="0">
                <a:effectLst/>
                <a:latin typeface="Futura (Light)" panose="020B7200000000000000" pitchFamily="34" charset="0"/>
                <a:ea typeface="Calibri" panose="020F0502020204030204" pitchFamily="34" charset="0"/>
                <a:cs typeface="Times New Roman" panose="02020603050405020304" pitchFamily="18" charset="0"/>
              </a:rPr>
              <a:t>th</a:t>
            </a:r>
            <a:r>
              <a:rPr lang="en-GB" sz="2200" i="1" dirty="0">
                <a:effectLst/>
                <a:latin typeface="Futura (Light)" panose="020B7200000000000000" pitchFamily="34" charset="0"/>
                <a:ea typeface="Calibri" panose="020F0502020204030204" pitchFamily="34" charset="0"/>
                <a:cs typeface="Times New Roman" panose="02020603050405020304" pitchFamily="18" charset="0"/>
              </a:rPr>
              <a:t> </a:t>
            </a:r>
            <a:r>
              <a:rPr lang="en-GB" sz="2200" i="1" dirty="0">
                <a:latin typeface="Futura (Light)" panose="020B7200000000000000" pitchFamily="34" charset="0"/>
                <a:ea typeface="Calibri" panose="020F0502020204030204" pitchFamily="34" charset="0"/>
                <a:cs typeface="Times New Roman" panose="02020603050405020304" pitchFamily="18" charset="0"/>
              </a:rPr>
              <a:t>November 2024 </a:t>
            </a:r>
            <a:r>
              <a:rPr lang="en-GB" sz="2200" i="1" dirty="0">
                <a:effectLst/>
                <a:latin typeface="Futura (Light)" panose="020B7200000000000000" pitchFamily="34" charset="0"/>
                <a:ea typeface="Calibri" panose="020F0502020204030204" pitchFamily="34" charset="0"/>
                <a:cs typeface="Times New Roman" panose="02020603050405020304" pitchFamily="18" charset="0"/>
              </a:rPr>
              <a:t> –  </a:t>
            </a:r>
          </a:p>
          <a:p>
            <a:pPr algn="ctr">
              <a:tabLst>
                <a:tab pos="2865755" algn="ctr"/>
                <a:tab pos="5731510" algn="r"/>
              </a:tabLst>
            </a:pPr>
            <a:r>
              <a:rPr lang="en-GB" sz="2200" i="1" dirty="0">
                <a:latin typeface="Futura (Light)" panose="020B7200000000000000" pitchFamily="34" charset="0"/>
                <a:ea typeface="Calibri" panose="020F0502020204030204" pitchFamily="34" charset="0"/>
                <a:cs typeface="Times New Roman" panose="02020603050405020304" pitchFamily="18" charset="0"/>
              </a:rPr>
              <a:t>Week commencing </a:t>
            </a:r>
            <a:r>
              <a:rPr lang="en-GB" sz="2200" i="1" dirty="0">
                <a:effectLst/>
                <a:latin typeface="Futura (Light)" panose="020B7200000000000000" pitchFamily="34" charset="0"/>
                <a:ea typeface="Calibri" panose="020F0502020204030204" pitchFamily="34" charset="0"/>
                <a:cs typeface="Times New Roman" panose="02020603050405020304" pitchFamily="18" charset="0"/>
              </a:rPr>
              <a:t>Monday </a:t>
            </a:r>
            <a:r>
              <a:rPr lang="en-GB" sz="2200" i="1" dirty="0">
                <a:latin typeface="Futura (Light)" panose="020B7200000000000000" pitchFamily="34" charset="0"/>
                <a:ea typeface="Calibri" panose="020F0502020204030204" pitchFamily="34" charset="0"/>
                <a:cs typeface="Times New Roman" panose="02020603050405020304" pitchFamily="18" charset="0"/>
              </a:rPr>
              <a:t>18</a:t>
            </a:r>
            <a:r>
              <a:rPr lang="en-GB" sz="2200" i="1" baseline="30000" dirty="0">
                <a:effectLst/>
                <a:latin typeface="Futura (Light)" panose="020B7200000000000000" pitchFamily="34" charset="0"/>
                <a:ea typeface="Calibri" panose="020F0502020204030204" pitchFamily="34" charset="0"/>
                <a:cs typeface="Times New Roman" panose="02020603050405020304" pitchFamily="18" charset="0"/>
              </a:rPr>
              <a:t>th</a:t>
            </a:r>
            <a:r>
              <a:rPr lang="en-GB" sz="2200" i="1" dirty="0">
                <a:effectLst/>
                <a:latin typeface="Futura (Light)" panose="020B7200000000000000" pitchFamily="34" charset="0"/>
                <a:ea typeface="Calibri" panose="020F0502020204030204" pitchFamily="34" charset="0"/>
                <a:cs typeface="Times New Roman" panose="02020603050405020304" pitchFamily="18" charset="0"/>
              </a:rPr>
              <a:t> November 2024</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0" name="Table 19">
            <a:extLst>
              <a:ext uri="{FF2B5EF4-FFF2-40B4-BE49-F238E27FC236}">
                <a16:creationId xmlns:a16="http://schemas.microsoft.com/office/drawing/2014/main" id="{186C3672-48C2-638F-8063-C12CD92A9A46}"/>
              </a:ext>
            </a:extLst>
          </p:cNvPr>
          <p:cNvGraphicFramePr>
            <a:graphicFrameLocks noGrp="1"/>
          </p:cNvGraphicFramePr>
          <p:nvPr>
            <p:extLst>
              <p:ext uri="{D42A27DB-BD31-4B8C-83A1-F6EECF244321}">
                <p14:modId xmlns:p14="http://schemas.microsoft.com/office/powerpoint/2010/main" val="3112144542"/>
              </p:ext>
            </p:extLst>
          </p:nvPr>
        </p:nvGraphicFramePr>
        <p:xfrm>
          <a:off x="289792" y="4927936"/>
          <a:ext cx="6313028" cy="4598837"/>
        </p:xfrm>
        <a:graphic>
          <a:graphicData uri="http://schemas.openxmlformats.org/drawingml/2006/table">
            <a:tbl>
              <a:tblPr firstRow="1" firstCol="1" bandRow="1"/>
              <a:tblGrid>
                <a:gridCol w="1073997">
                  <a:extLst>
                    <a:ext uri="{9D8B030D-6E8A-4147-A177-3AD203B41FA5}">
                      <a16:colId xmlns:a16="http://schemas.microsoft.com/office/drawing/2014/main" val="447208646"/>
                    </a:ext>
                  </a:extLst>
                </a:gridCol>
                <a:gridCol w="974711">
                  <a:extLst>
                    <a:ext uri="{9D8B030D-6E8A-4147-A177-3AD203B41FA5}">
                      <a16:colId xmlns:a16="http://schemas.microsoft.com/office/drawing/2014/main" val="3665962160"/>
                    </a:ext>
                  </a:extLst>
                </a:gridCol>
                <a:gridCol w="1208398">
                  <a:extLst>
                    <a:ext uri="{9D8B030D-6E8A-4147-A177-3AD203B41FA5}">
                      <a16:colId xmlns:a16="http://schemas.microsoft.com/office/drawing/2014/main" val="2003207363"/>
                    </a:ext>
                  </a:extLst>
                </a:gridCol>
                <a:gridCol w="1076837">
                  <a:extLst>
                    <a:ext uri="{9D8B030D-6E8A-4147-A177-3AD203B41FA5}">
                      <a16:colId xmlns:a16="http://schemas.microsoft.com/office/drawing/2014/main" val="3376802278"/>
                    </a:ext>
                  </a:extLst>
                </a:gridCol>
                <a:gridCol w="955942">
                  <a:extLst>
                    <a:ext uri="{9D8B030D-6E8A-4147-A177-3AD203B41FA5}">
                      <a16:colId xmlns:a16="http://schemas.microsoft.com/office/drawing/2014/main" val="2869077676"/>
                    </a:ext>
                  </a:extLst>
                </a:gridCol>
                <a:gridCol w="1023143">
                  <a:extLst>
                    <a:ext uri="{9D8B030D-6E8A-4147-A177-3AD203B41FA5}">
                      <a16:colId xmlns:a16="http://schemas.microsoft.com/office/drawing/2014/main" val="3321263769"/>
                    </a:ext>
                  </a:extLst>
                </a:gridCol>
              </a:tblGrid>
              <a:tr h="871761">
                <a:tc gridSpan="6">
                  <a:txBody>
                    <a:bodyPr/>
                    <a:lstStyle/>
                    <a:p>
                      <a:pPr algn="ctr">
                        <a:lnSpc>
                          <a:spcPct val="107000"/>
                        </a:lnSpc>
                        <a:spcAft>
                          <a:spcPts val="800"/>
                        </a:spcAft>
                      </a:pPr>
                      <a:r>
                        <a:rPr lang="en-GB" sz="1600" b="1" dirty="0">
                          <a:effectLst/>
                          <a:latin typeface="Futura Md BT" panose="020B0802020204020204" pitchFamily="34" charset="0"/>
                          <a:ea typeface="Calibri" panose="020F0502020204030204" pitchFamily="34" charset="0"/>
                          <a:cs typeface="Times New Roman" panose="02020603050405020304" pitchFamily="18" charset="0"/>
                        </a:rPr>
                        <a:t>Tick the boxes of the exam you will be sitting for your Core subjects and fill in your STRIVE grades for each subject </a:t>
                      </a:r>
                    </a:p>
                    <a:p>
                      <a:pPr algn="ctr">
                        <a:lnSpc>
                          <a:spcPct val="107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764" marR="61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rgbClr val="000000"/>
                      </a:solidFill>
                      <a:prstDash val="solid"/>
                      <a:round/>
                      <a:headEnd type="none" w="med" len="med"/>
                      <a:tailEnd type="none" w="med" len="med"/>
                    </a:lnL>
                  </a:tcPr>
                </a:tc>
                <a:tc hMerge="1">
                  <a:txBody>
                    <a:bodyPr/>
                    <a:lstStyle/>
                    <a:p>
                      <a:endParaRPr lang="en-GB"/>
                    </a:p>
                  </a:txBody>
                  <a:tcPr/>
                </a:tc>
                <a:extLst>
                  <a:ext uri="{0D108BD9-81ED-4DB2-BD59-A6C34878D82A}">
                    <a16:rowId xmlns:a16="http://schemas.microsoft.com/office/drawing/2014/main" val="1033522194"/>
                  </a:ext>
                </a:extLst>
              </a:tr>
              <a:tr h="888754">
                <a:tc>
                  <a:txBody>
                    <a:bodyPr/>
                    <a:lstStyle/>
                    <a:p>
                      <a:pPr algn="ctr">
                        <a:lnSpc>
                          <a:spcPct val="107000"/>
                        </a:lnSpc>
                        <a:spcAft>
                          <a:spcPts val="800"/>
                        </a:spcAft>
                      </a:pPr>
                      <a:endParaRPr lang="en-GB" sz="1100" b="1" dirty="0">
                        <a:effectLst/>
                        <a:latin typeface="Futura Md BT" panose="020B080202020402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100" b="1" dirty="0">
                          <a:effectLst/>
                          <a:latin typeface="Futura Md BT" panose="020B0802020204020204" pitchFamily="34" charset="0"/>
                          <a:ea typeface="Calibri" panose="020F0502020204030204" pitchFamily="34" charset="0"/>
                          <a:cs typeface="Times New Roman" panose="02020603050405020304" pitchFamily="18" charset="0"/>
                        </a:rPr>
                        <a:t>Core Subjects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764" marR="61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endParaRPr lang="en-GB" sz="1100" b="1" dirty="0">
                        <a:effectLst/>
                        <a:latin typeface="Futura Md BT" panose="020B080202020402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100" b="1" dirty="0">
                          <a:effectLst/>
                          <a:latin typeface="Futura Md BT" panose="020B0802020204020204" pitchFamily="34" charset="0"/>
                          <a:ea typeface="Calibri" panose="020F0502020204030204" pitchFamily="34" charset="0"/>
                          <a:cs typeface="Times New Roman" panose="02020603050405020304" pitchFamily="18" charset="0"/>
                        </a:rPr>
                        <a:t>My STRIVE Grades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764" marR="61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07000"/>
                        </a:lnSpc>
                        <a:spcAft>
                          <a:spcPts val="800"/>
                        </a:spcAft>
                      </a:pPr>
                      <a:endParaRPr lang="en-GB" sz="1100" dirty="0">
                        <a:effectLst/>
                        <a:latin typeface="Futura Md BT" panose="020B080202020402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100" dirty="0">
                          <a:effectLst/>
                          <a:latin typeface="Futura Md BT" panose="020B0802020204020204" pitchFamily="34" charset="0"/>
                          <a:ea typeface="Calibri" panose="020F0502020204030204" pitchFamily="34" charset="0"/>
                          <a:cs typeface="Times New Roman" panose="02020603050405020304" pitchFamily="18" charset="0"/>
                        </a:rPr>
                        <a:t>Exams I will be completing</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764" marR="61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lnL w="12700" cap="flat" cmpd="sng" algn="ctr">
                      <a:solidFill>
                        <a:srgbClr val="000000"/>
                      </a:solidFill>
                      <a:prstDash val="solid"/>
                      <a:round/>
                      <a:headEnd type="none" w="med" len="med"/>
                      <a:tailEnd type="none" w="med" len="med"/>
                    </a:lnL>
                  </a:tcPr>
                </a:tc>
                <a:tc>
                  <a:txBody>
                    <a:bodyPr/>
                    <a:lstStyle/>
                    <a:p>
                      <a:pPr algn="ctr">
                        <a:lnSpc>
                          <a:spcPct val="107000"/>
                        </a:lnSpc>
                        <a:spcAft>
                          <a:spcPts val="800"/>
                        </a:spcAft>
                      </a:pPr>
                      <a:r>
                        <a:rPr lang="en-GB" sz="1100">
                          <a:effectLst/>
                          <a:latin typeface="Futura Md BT" panose="020B0802020204020204" pitchFamily="34" charset="0"/>
                          <a:ea typeface="Calibri" panose="020F0502020204030204" pitchFamily="34" charset="0"/>
                          <a:cs typeface="Times New Roman" panose="02020603050405020304" pitchFamily="18" charset="0"/>
                        </a:rPr>
                        <a:t>Tier</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100">
                          <a:effectLst/>
                          <a:latin typeface="Futura Md BT" panose="020B0802020204020204" pitchFamily="34" charset="0"/>
                          <a:ea typeface="Calibri" panose="020F0502020204030204" pitchFamily="34" charset="0"/>
                          <a:cs typeface="Times New Roman" panose="02020603050405020304" pitchFamily="18" charset="0"/>
                        </a:rPr>
                        <a:t>(</a:t>
                      </a:r>
                      <a:r>
                        <a:rPr lang="en-GB" sz="1100" i="1">
                          <a:effectLst/>
                          <a:latin typeface="Futura Md BT" panose="020B0802020204020204" pitchFamily="34" charset="0"/>
                          <a:ea typeface="Calibri" panose="020F0502020204030204" pitchFamily="34" charset="0"/>
                          <a:cs typeface="Times New Roman" panose="02020603050405020304" pitchFamily="18" charset="0"/>
                        </a:rPr>
                        <a:t>Higher or Foundation</a:t>
                      </a:r>
                      <a:r>
                        <a:rPr lang="en-GB" sz="1100">
                          <a:effectLst/>
                          <a:latin typeface="Futura Md BT" panose="020B0802020204020204" pitchFamily="34" charset="0"/>
                          <a:ea typeface="Calibri" panose="020F0502020204030204" pitchFamily="34" charset="0"/>
                          <a:cs typeface="Times New Roman" panose="02020603050405020304" pitchFamily="18" charset="0"/>
                        </a:rPr>
                        <a:t>)</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764" marR="61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0963118"/>
                  </a:ext>
                </a:extLst>
              </a:tr>
              <a:tr h="496189">
                <a:tc>
                  <a:txBody>
                    <a:bodyPr/>
                    <a:lstStyle/>
                    <a:p>
                      <a:pPr algn="ctr">
                        <a:lnSpc>
                          <a:spcPct val="107000"/>
                        </a:lnSpc>
                        <a:spcAft>
                          <a:spcPts val="800"/>
                        </a:spcAft>
                      </a:pPr>
                      <a:r>
                        <a:rPr lang="en-GB" sz="1100" dirty="0">
                          <a:effectLst/>
                          <a:latin typeface="Futura Md BT" panose="020B0802020204020204" pitchFamily="34" charset="0"/>
                          <a:ea typeface="Calibri" panose="020F0502020204030204" pitchFamily="34" charset="0"/>
                          <a:cs typeface="Times New Roman" panose="02020603050405020304" pitchFamily="18" charset="0"/>
                        </a:rPr>
                        <a:t>Mathematics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764" marR="61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100" dirty="0">
                          <a:effectLst/>
                          <a:latin typeface="Futura Md BT" panose="020B0802020204020204" pitchFamily="34"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764" marR="61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100">
                          <a:effectLst/>
                          <a:latin typeface="Futura (Light)" panose="020B7200000000000000" pitchFamily="34" charset="0"/>
                          <a:ea typeface="Calibri" panose="020F0502020204030204" pitchFamily="34" charset="0"/>
                          <a:cs typeface="Times New Roman" panose="02020603050405020304" pitchFamily="18" charset="0"/>
                        </a:rPr>
                        <a:t>Calculator</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100">
                          <a:effectLst/>
                          <a:latin typeface="Futura (Light)" panose="020B7200000000000000" pitchFamily="34"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764" marR="61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800"/>
                        </a:spcAft>
                      </a:pPr>
                      <a:r>
                        <a:rPr lang="en-GB" sz="1100">
                          <a:effectLst/>
                          <a:latin typeface="Futura (Light)" panose="020B7200000000000000" pitchFamily="34" charset="0"/>
                          <a:ea typeface="Calibri" panose="020F0502020204030204" pitchFamily="34" charset="0"/>
                          <a:cs typeface="Times New Roman" panose="02020603050405020304" pitchFamily="18" charset="0"/>
                        </a:rPr>
                        <a:t>Non- Calculator</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764" marR="61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lnL w="12700" cap="flat" cmpd="sng" algn="ctr">
                      <a:solidFill>
                        <a:srgbClr val="000000"/>
                      </a:solidFill>
                      <a:prstDash val="solid"/>
                      <a:round/>
                      <a:headEnd type="none" w="med" len="med"/>
                      <a:tailEnd type="none" w="med" len="med"/>
                    </a:lnL>
                  </a:tcPr>
                </a:tc>
                <a:tc>
                  <a:txBody>
                    <a:bodyPr/>
                    <a:lstStyle/>
                    <a:p>
                      <a:pPr algn="ctr">
                        <a:lnSpc>
                          <a:spcPct val="107000"/>
                        </a:lnSpc>
                        <a:spcAft>
                          <a:spcPts val="800"/>
                        </a:spcAft>
                      </a:pPr>
                      <a:r>
                        <a:rPr lang="en-GB" sz="1300" dirty="0">
                          <a:effectLst/>
                          <a:latin typeface="Futura (Light)" panose="020B7200000000000000" pitchFamily="34"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764" marR="61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4496138"/>
                  </a:ext>
                </a:extLst>
              </a:tr>
              <a:tr h="1598894">
                <a:tc>
                  <a:txBody>
                    <a:bodyPr/>
                    <a:lstStyle/>
                    <a:p>
                      <a:pPr algn="ctr">
                        <a:lnSpc>
                          <a:spcPct val="107000"/>
                        </a:lnSpc>
                        <a:spcAft>
                          <a:spcPts val="800"/>
                        </a:spcAft>
                      </a:pPr>
                      <a:r>
                        <a:rPr lang="en-GB" sz="1100" dirty="0">
                          <a:effectLst/>
                          <a:latin typeface="Futura Md BT" panose="020B0802020204020204" pitchFamily="34" charset="0"/>
                          <a:ea typeface="Calibri" panose="020F0502020204030204" pitchFamily="34" charset="0"/>
                          <a:cs typeface="Times New Roman" panose="02020603050405020304" pitchFamily="18" charset="0"/>
                        </a:rPr>
                        <a:t>English</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764" marR="61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100">
                          <a:effectLst/>
                          <a:latin typeface="Futura Md BT" panose="020B0802020204020204" pitchFamily="34"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764" marR="61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100" dirty="0">
                          <a:effectLst/>
                          <a:latin typeface="Futura (Light)" panose="020B7200000000000000" pitchFamily="34" charset="0"/>
                          <a:ea typeface="Calibri" panose="020F0502020204030204" pitchFamily="34" charset="0"/>
                          <a:cs typeface="Times New Roman" panose="02020603050405020304" pitchFamily="18" charset="0"/>
                        </a:rPr>
                        <a:t>English Language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100" dirty="0">
                          <a:effectLst/>
                          <a:latin typeface="Futura (Light)" panose="020B7200000000000000" pitchFamily="34" charset="0"/>
                          <a:ea typeface="Calibri" panose="020F0502020204030204" pitchFamily="34" charset="0"/>
                          <a:cs typeface="Times New Roman" panose="02020603050405020304" pitchFamily="18" charset="0"/>
                        </a:rPr>
                        <a:t>Paper 1</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764" marR="61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100" dirty="0">
                          <a:effectLst/>
                          <a:latin typeface="Futura (Light)" panose="020B7200000000000000" pitchFamily="34" charset="0"/>
                          <a:ea typeface="Calibri" panose="020F0502020204030204" pitchFamily="34" charset="0"/>
                          <a:cs typeface="Times New Roman" panose="02020603050405020304" pitchFamily="18" charset="0"/>
                        </a:rPr>
                        <a:t> English Language Paper 2</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764" marR="61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dirty="0">
                          <a:effectLst/>
                          <a:latin typeface="Futura (Light)" panose="020B7200000000000000" pitchFamily="34" charset="0"/>
                          <a:ea typeface="Calibri" panose="020F0502020204030204" pitchFamily="34" charset="0"/>
                          <a:cs typeface="Times New Roman" panose="02020603050405020304" pitchFamily="18" charset="0"/>
                        </a:rPr>
                        <a:t>English Literature </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200" i="1" dirty="0">
                          <a:effectLst/>
                          <a:latin typeface="Futura (Light)" panose="020B7200000000000000" pitchFamily="34" charset="0"/>
                          <a:ea typeface="Calibri" panose="020F0502020204030204" pitchFamily="34" charset="0"/>
                          <a:cs typeface="Times New Roman" panose="02020603050405020304" pitchFamily="18" charset="0"/>
                        </a:rPr>
                        <a:t>Macbeth and Unseen Poetry</a:t>
                      </a:r>
                      <a:endParaRPr lang="en-GB" sz="1050" i="1" dirty="0">
                        <a:effectLst/>
                        <a:latin typeface="Calibri" panose="020F0502020204030204" pitchFamily="34" charset="0"/>
                        <a:ea typeface="Calibri" panose="020F0502020204030204" pitchFamily="34" charset="0"/>
                        <a:cs typeface="Times New Roman" panose="02020603050405020304" pitchFamily="18" charset="0"/>
                      </a:endParaRPr>
                    </a:p>
                  </a:txBody>
                  <a:tcPr marL="61764" marR="61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300" dirty="0">
                          <a:effectLst/>
                          <a:latin typeface="Futura (Light)" panose="020B7200000000000000" pitchFamily="34" charset="0"/>
                          <a:ea typeface="Calibri" panose="020F0502020204030204" pitchFamily="34" charset="0"/>
                          <a:cs typeface="Times New Roman" panose="02020603050405020304" pitchFamily="18" charset="0"/>
                        </a:rPr>
                        <a:t>N/A</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764" marR="61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4107906"/>
                  </a:ext>
                </a:extLst>
              </a:tr>
              <a:tr h="359380">
                <a:tc>
                  <a:txBody>
                    <a:bodyPr/>
                    <a:lstStyle/>
                    <a:p>
                      <a:pPr algn="ctr">
                        <a:lnSpc>
                          <a:spcPct val="107000"/>
                        </a:lnSpc>
                        <a:spcAft>
                          <a:spcPts val="800"/>
                        </a:spcAft>
                      </a:pPr>
                      <a:r>
                        <a:rPr lang="en-GB" sz="1100">
                          <a:effectLst/>
                          <a:latin typeface="Futura Md BT" panose="020B0802020204020204" pitchFamily="34" charset="0"/>
                          <a:ea typeface="Calibri" panose="020F0502020204030204" pitchFamily="34" charset="0"/>
                          <a:cs typeface="Times New Roman" panose="02020603050405020304" pitchFamily="18" charset="0"/>
                        </a:rPr>
                        <a:t>Core Science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764" marR="61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7000"/>
                        </a:lnSpc>
                        <a:spcAft>
                          <a:spcPts val="800"/>
                        </a:spcAft>
                      </a:pPr>
                      <a:r>
                        <a:rPr lang="en-GB" sz="1100">
                          <a:effectLst/>
                          <a:latin typeface="Futura Md BT" panose="020B0802020204020204" pitchFamily="34"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764" marR="61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100">
                          <a:effectLst/>
                          <a:latin typeface="Futura (Light)" panose="020B7200000000000000" pitchFamily="34" charset="0"/>
                          <a:ea typeface="Calibri" panose="020F0502020204030204" pitchFamily="34" charset="0"/>
                          <a:cs typeface="Times New Roman" panose="02020603050405020304" pitchFamily="18" charset="0"/>
                        </a:rPr>
                        <a:t>Biology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764" marR="61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100">
                          <a:effectLst/>
                          <a:latin typeface="Futura (Light)" panose="020B7200000000000000" pitchFamily="34" charset="0"/>
                          <a:ea typeface="Calibri" panose="020F0502020204030204" pitchFamily="34" charset="0"/>
                          <a:cs typeface="Times New Roman" panose="02020603050405020304" pitchFamily="18" charset="0"/>
                        </a:rPr>
                        <a:t>Chemistry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764" marR="61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100">
                          <a:effectLst/>
                          <a:latin typeface="Futura (Light)" panose="020B7200000000000000" pitchFamily="34" charset="0"/>
                          <a:ea typeface="Calibri" panose="020F0502020204030204" pitchFamily="34" charset="0"/>
                          <a:cs typeface="Times New Roman" panose="02020603050405020304" pitchFamily="18" charset="0"/>
                        </a:rPr>
                        <a:t>Physics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764" marR="61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300">
                          <a:effectLst/>
                          <a:latin typeface="Futura (Light)" panose="020B7200000000000000" pitchFamily="34"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764" marR="61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5732573"/>
                  </a:ext>
                </a:extLst>
              </a:tr>
              <a:tr h="383859">
                <a:tc>
                  <a:txBody>
                    <a:bodyPr/>
                    <a:lstStyle/>
                    <a:p>
                      <a:pPr algn="ctr">
                        <a:lnSpc>
                          <a:spcPct val="107000"/>
                        </a:lnSpc>
                        <a:spcAft>
                          <a:spcPts val="800"/>
                        </a:spcAft>
                      </a:pPr>
                      <a:r>
                        <a:rPr lang="en-GB" sz="1100">
                          <a:effectLst/>
                          <a:latin typeface="Futura Md BT" panose="020B0802020204020204" pitchFamily="34" charset="0"/>
                          <a:ea typeface="Calibri" panose="020F0502020204030204" pitchFamily="34" charset="0"/>
                          <a:cs typeface="Times New Roman" panose="02020603050405020304" pitchFamily="18" charset="0"/>
                        </a:rPr>
                        <a:t>Triple Science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764" marR="61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tc>
                  <a:txBody>
                    <a:bodyPr/>
                    <a:lstStyle/>
                    <a:p>
                      <a:pPr algn="ctr">
                        <a:lnSpc>
                          <a:spcPct val="107000"/>
                        </a:lnSpc>
                        <a:spcAft>
                          <a:spcPts val="800"/>
                        </a:spcAft>
                      </a:pPr>
                      <a:r>
                        <a:rPr lang="en-GB" sz="1100">
                          <a:effectLst/>
                          <a:latin typeface="Futura (Light)" panose="020B7200000000000000" pitchFamily="34" charset="0"/>
                          <a:ea typeface="Calibri" panose="020F0502020204030204" pitchFamily="34" charset="0"/>
                          <a:cs typeface="Times New Roman" panose="02020603050405020304" pitchFamily="18" charset="0"/>
                        </a:rPr>
                        <a:t>Biology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764" marR="61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100" dirty="0">
                          <a:effectLst/>
                          <a:latin typeface="Futura (Light)" panose="020B7200000000000000" pitchFamily="34" charset="0"/>
                          <a:ea typeface="Calibri" panose="020F0502020204030204" pitchFamily="34" charset="0"/>
                          <a:cs typeface="Times New Roman" panose="02020603050405020304" pitchFamily="18" charset="0"/>
                        </a:rPr>
                        <a:t>Chemistry</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764" marR="61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100" dirty="0">
                          <a:effectLst/>
                          <a:latin typeface="Futura (Light)" panose="020B7200000000000000" pitchFamily="34" charset="0"/>
                          <a:ea typeface="Calibri" panose="020F0502020204030204" pitchFamily="34" charset="0"/>
                          <a:cs typeface="Times New Roman" panose="02020603050405020304" pitchFamily="18" charset="0"/>
                        </a:rPr>
                        <a:t>Physics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764" marR="61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300" dirty="0">
                          <a:effectLst/>
                          <a:latin typeface="Futura (Light)" panose="020B7200000000000000" pitchFamily="34"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764" marR="61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9399904"/>
                  </a:ext>
                </a:extLst>
              </a:tr>
            </a:tbl>
          </a:graphicData>
        </a:graphic>
      </p:graphicFrame>
      <p:pic>
        <p:nvPicPr>
          <p:cNvPr id="2" name="Picture 1">
            <a:extLst>
              <a:ext uri="{FF2B5EF4-FFF2-40B4-BE49-F238E27FC236}">
                <a16:creationId xmlns:a16="http://schemas.microsoft.com/office/drawing/2014/main" id="{E4107973-C49F-E930-A721-42103B67544B}"/>
              </a:ext>
            </a:extLst>
          </p:cNvPr>
          <p:cNvPicPr>
            <a:picLocks noChangeAspect="1"/>
          </p:cNvPicPr>
          <p:nvPr/>
        </p:nvPicPr>
        <p:blipFill rotWithShape="1">
          <a:blip r:embed="rId2"/>
          <a:srcRect t="-4351" r="62407"/>
          <a:stretch/>
        </p:blipFill>
        <p:spPr>
          <a:xfrm>
            <a:off x="2636743" y="1066801"/>
            <a:ext cx="1584514" cy="1498600"/>
          </a:xfrm>
          <a:prstGeom prst="rect">
            <a:avLst/>
          </a:prstGeom>
        </p:spPr>
      </p:pic>
    </p:spTree>
    <p:extLst>
      <p:ext uri="{BB962C8B-B14F-4D97-AF65-F5344CB8AC3E}">
        <p14:creationId xmlns:p14="http://schemas.microsoft.com/office/powerpoint/2010/main" val="2011331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DE8B7E-6FA4-7379-6598-65E53FA49E2C}"/>
              </a:ext>
            </a:extLst>
          </p:cNvPr>
          <p:cNvSpPr txBox="1"/>
          <p:nvPr/>
        </p:nvSpPr>
        <p:spPr>
          <a:xfrm>
            <a:off x="388088" y="95048"/>
            <a:ext cx="6081823" cy="2769156"/>
          </a:xfrm>
          <a:prstGeom prst="rect">
            <a:avLst/>
          </a:prstGeom>
          <a:noFill/>
        </p:spPr>
        <p:txBody>
          <a:bodyPr wrap="square">
            <a:spAutoFit/>
          </a:bodyPr>
          <a:lstStyle/>
          <a:p>
            <a:pPr marL="228600" algn="ctr">
              <a:tabLst>
                <a:tab pos="2865755" algn="ctr"/>
                <a:tab pos="5731510" algn="r"/>
              </a:tabLst>
            </a:pPr>
            <a:r>
              <a:rPr lang="en-GB" sz="1200" b="1" u="sng" dirty="0">
                <a:effectLst/>
                <a:latin typeface="Futura Md BT" panose="020B0802020204020204" pitchFamily="34" charset="0"/>
              </a:rPr>
              <a:t>Mathematics Higher Tier</a:t>
            </a:r>
          </a:p>
          <a:p>
            <a:pPr marL="228600">
              <a:tabLst>
                <a:tab pos="2865755" algn="ctr"/>
                <a:tab pos="5731510" algn="r"/>
              </a:tabLst>
            </a:pPr>
            <a:endParaRPr lang="en-GB" sz="1200" b="1" u="sng" dirty="0">
              <a:latin typeface="Futura Md BT" panose="020B0802020204020204" pitchFamily="34" charset="0"/>
              <a:ea typeface="Calibri" panose="020F0502020204030204" pitchFamily="34" charset="0"/>
              <a:cs typeface="Times New Roman" panose="02020603050405020304" pitchFamily="18" charset="0"/>
            </a:endParaRPr>
          </a:p>
          <a:p>
            <a:pPr marL="400050" indent="-171450">
              <a:buFont typeface="Arial" panose="020B0604020202020204" pitchFamily="34" charset="0"/>
              <a:buChar char="•"/>
              <a:tabLst>
                <a:tab pos="2865755" algn="ctr"/>
                <a:tab pos="5731510" algn="r"/>
              </a:tabLst>
            </a:pPr>
            <a:r>
              <a:rPr lang="en-GB" sz="1200" dirty="0">
                <a:effectLst/>
                <a:latin typeface="Futura (Light)" panose="020B7200000000000000" pitchFamily="34" charset="0"/>
                <a:ea typeface="Calibri" panose="020F0502020204030204" pitchFamily="34" charset="0"/>
                <a:cs typeface="Times New Roman" panose="02020603050405020304" pitchFamily="18" charset="0"/>
              </a:rPr>
              <a:t>This topic list should be used to target your revision for the upcoming assessment. It is a list of all the topics that will be tested, along with the corresponding video numbers for </a:t>
            </a:r>
            <a:r>
              <a:rPr lang="en-GB" sz="1200" dirty="0" err="1">
                <a:effectLst/>
                <a:latin typeface="Futura (Light)" panose="020B7200000000000000" pitchFamily="34" charset="0"/>
                <a:ea typeface="Calibri" panose="020F0502020204030204" pitchFamily="34" charset="0"/>
                <a:cs typeface="Times New Roman" panose="02020603050405020304" pitchFamily="18" charset="0"/>
              </a:rPr>
              <a:t>SparxMaths</a:t>
            </a:r>
            <a:r>
              <a:rPr lang="en-GB" sz="1200" dirty="0">
                <a:effectLst/>
                <a:latin typeface="Futura (Light)" panose="020B7200000000000000" pitchFamily="34" charset="0"/>
                <a:ea typeface="Calibri" panose="020F0502020204030204" pitchFamily="34" charset="0"/>
                <a:cs typeface="Times New Roman" panose="02020603050405020304" pitchFamily="18" charset="0"/>
              </a:rPr>
              <a:t>. Other useful websites- www.examq.co.uk, www.1stclassmaths.com, www.gcsemathsquestions.co.uk.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228600">
              <a:tabLst>
                <a:tab pos="2865755" algn="ctr"/>
                <a:tab pos="5731510" algn="r"/>
              </a:tabLs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07000"/>
              </a:lnSpc>
              <a:spcAft>
                <a:spcPts val="800"/>
              </a:spcAft>
              <a:buFont typeface="Arial" panose="020B0604020202020204" pitchFamily="34" charset="0"/>
              <a:buChar char="•"/>
            </a:pPr>
            <a:r>
              <a:rPr lang="en-GB" sz="1200" dirty="0">
                <a:effectLst/>
                <a:latin typeface="Futura (Light)" panose="020B7200000000000000" pitchFamily="34" charset="0"/>
                <a:ea typeface="Calibri" panose="020F0502020204030204" pitchFamily="34" charset="0"/>
                <a:cs typeface="Times New Roman" panose="02020603050405020304" pitchFamily="18" charset="0"/>
              </a:rPr>
              <a:t>You should work your way through the relevant topics, ensuring that you watch the instructional videos, take notes, complete the quizzes, and then self-mark.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gn="just">
              <a:lnSpc>
                <a:spcPct val="107000"/>
              </a:lnSpc>
              <a:spcAft>
                <a:spcPts val="800"/>
              </a:spcAft>
              <a:buFont typeface="Arial" panose="020B0604020202020204" pitchFamily="34" charset="0"/>
              <a:buChar char="•"/>
            </a:pPr>
            <a:r>
              <a:rPr lang="en-GB" sz="1200" dirty="0">
                <a:effectLst/>
                <a:latin typeface="Futura (Light)" panose="020B7200000000000000" pitchFamily="34" charset="0"/>
                <a:ea typeface="Calibri" panose="020F0502020204030204" pitchFamily="34" charset="0"/>
                <a:cs typeface="Times New Roman" panose="02020603050405020304" pitchFamily="18" charset="0"/>
              </a:rPr>
              <a:t>For </a:t>
            </a:r>
            <a:r>
              <a:rPr lang="en-GB" sz="1200" b="1" u="sng" dirty="0">
                <a:effectLst/>
                <a:latin typeface="Futura (Light)" panose="020B7200000000000000" pitchFamily="34" charset="0"/>
                <a:ea typeface="Calibri" panose="020F0502020204030204" pitchFamily="34" charset="0"/>
                <a:cs typeface="Times New Roman" panose="02020603050405020304" pitchFamily="18" charset="0"/>
              </a:rPr>
              <a:t>PPE1, </a:t>
            </a:r>
            <a:r>
              <a:rPr lang="en-GB" sz="1200" b="1" u="sng" dirty="0">
                <a:latin typeface="Futura (Light)" panose="020B7200000000000000" pitchFamily="34" charset="0"/>
                <a:ea typeface="Calibri" panose="020F0502020204030204" pitchFamily="34" charset="0"/>
                <a:cs typeface="Times New Roman" panose="02020603050405020304" pitchFamily="18" charset="0"/>
              </a:rPr>
              <a:t>you </a:t>
            </a:r>
            <a:r>
              <a:rPr lang="en-GB" sz="1200" b="1" u="sng" dirty="0">
                <a:effectLst/>
                <a:latin typeface="Futura (Light)" panose="020B7200000000000000" pitchFamily="34" charset="0"/>
                <a:ea typeface="Calibri" panose="020F0502020204030204" pitchFamily="34" charset="0"/>
                <a:cs typeface="Times New Roman" panose="02020603050405020304" pitchFamily="18" charset="0"/>
              </a:rPr>
              <a:t>will sit three examinations</a:t>
            </a:r>
            <a:r>
              <a:rPr lang="en-GB" sz="1200" dirty="0">
                <a:effectLst/>
                <a:latin typeface="Futura (Light)" panose="020B7200000000000000" pitchFamily="34" charset="0"/>
                <a:ea typeface="Calibri" panose="020F0502020204030204" pitchFamily="34" charset="0"/>
                <a:cs typeface="Times New Roman" panose="02020603050405020304" pitchFamily="18" charset="0"/>
              </a:rPr>
              <a:t>(as you will do for your actual GCSEs). </a:t>
            </a:r>
            <a:r>
              <a:rPr lang="en-GB" sz="1200" u="sng" dirty="0">
                <a:effectLst/>
                <a:latin typeface="Futura (Light)" panose="020B7200000000000000" pitchFamily="34" charset="0"/>
                <a:ea typeface="Calibri" panose="020F0502020204030204" pitchFamily="34" charset="0"/>
                <a:cs typeface="Times New Roman" panose="02020603050405020304" pitchFamily="18" charset="0"/>
              </a:rPr>
              <a:t>All papers are 1 hour  and 30mins. Paper 1 is non-calculator, and Paper 2 and 3 are calculator </a:t>
            </a:r>
          </a:p>
          <a:p>
            <a:pPr marL="171450" indent="-171450" algn="just">
              <a:lnSpc>
                <a:spcPct val="107000"/>
              </a:lnSpc>
              <a:spcAft>
                <a:spcPts val="800"/>
              </a:spcAft>
              <a:buFont typeface="Arial" panose="020B0604020202020204" pitchFamily="34" charset="0"/>
              <a:buChar char="•"/>
            </a:pPr>
            <a:r>
              <a:rPr lang="en-GB" sz="1200" dirty="0">
                <a:effectLst/>
                <a:latin typeface="Futura (Light)" panose="020B7200000000000000" pitchFamily="34" charset="0"/>
                <a:ea typeface="Calibri" panose="020F0502020204030204" pitchFamily="34" charset="0"/>
                <a:cs typeface="Times New Roman" panose="02020603050405020304" pitchFamily="18" charset="0"/>
              </a:rPr>
              <a:t>Calculators will not be given to the pupils for their PPEs, however these are available to purchase via ParentPay. If you have any queries then please see Mr. Jones. </a:t>
            </a:r>
          </a:p>
        </p:txBody>
      </p:sp>
      <p:graphicFrame>
        <p:nvGraphicFramePr>
          <p:cNvPr id="2" name="Table 1">
            <a:extLst>
              <a:ext uri="{FF2B5EF4-FFF2-40B4-BE49-F238E27FC236}">
                <a16:creationId xmlns:a16="http://schemas.microsoft.com/office/drawing/2014/main" id="{6D93E1E5-466A-C305-30D3-38FF84241C8D}"/>
              </a:ext>
            </a:extLst>
          </p:cNvPr>
          <p:cNvGraphicFramePr>
            <a:graphicFrameLocks noGrp="1"/>
          </p:cNvGraphicFramePr>
          <p:nvPr>
            <p:extLst>
              <p:ext uri="{D42A27DB-BD31-4B8C-83A1-F6EECF244321}">
                <p14:modId xmlns:p14="http://schemas.microsoft.com/office/powerpoint/2010/main" val="1405963364"/>
              </p:ext>
            </p:extLst>
          </p:nvPr>
        </p:nvGraphicFramePr>
        <p:xfrm>
          <a:off x="1311768" y="3061822"/>
          <a:ext cx="4234461" cy="6309645"/>
        </p:xfrm>
        <a:graphic>
          <a:graphicData uri="http://schemas.openxmlformats.org/drawingml/2006/table">
            <a:tbl>
              <a:tblPr firstRow="1" firstCol="1" bandRow="1"/>
              <a:tblGrid>
                <a:gridCol w="3039802">
                  <a:extLst>
                    <a:ext uri="{9D8B030D-6E8A-4147-A177-3AD203B41FA5}">
                      <a16:colId xmlns:a16="http://schemas.microsoft.com/office/drawing/2014/main" val="1479927353"/>
                    </a:ext>
                  </a:extLst>
                </a:gridCol>
                <a:gridCol w="1194659">
                  <a:extLst>
                    <a:ext uri="{9D8B030D-6E8A-4147-A177-3AD203B41FA5}">
                      <a16:colId xmlns:a16="http://schemas.microsoft.com/office/drawing/2014/main" val="3242325202"/>
                    </a:ext>
                  </a:extLst>
                </a:gridCol>
              </a:tblGrid>
              <a:tr h="427708">
                <a:tc>
                  <a:txBody>
                    <a:bodyPr/>
                    <a:lstStyle/>
                    <a:p>
                      <a:pPr marL="228600" algn="ctr">
                        <a:lnSpc>
                          <a:spcPct val="107000"/>
                        </a:lnSpc>
                        <a:spcAft>
                          <a:spcPts val="800"/>
                        </a:spcAft>
                      </a:pPr>
                      <a:r>
                        <a:rPr lang="en-GB" sz="1100" b="1">
                          <a:effectLst/>
                          <a:latin typeface="Calibri" panose="020F0502020204030204" pitchFamily="34" charset="0"/>
                          <a:ea typeface="Calibri" panose="020F0502020204030204" pitchFamily="34" charset="0"/>
                          <a:cs typeface="Times New Roman" panose="02020603050405020304" pitchFamily="18" charset="0"/>
                        </a:rPr>
                        <a:t>Higher Tier - Paper 3H Topics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100" b="1">
                          <a:effectLst/>
                          <a:latin typeface="Calibri" panose="020F0502020204030204" pitchFamily="34" charset="0"/>
                          <a:ea typeface="Calibri" panose="020F0502020204030204" pitchFamily="34" charset="0"/>
                          <a:cs typeface="Times New Roman" panose="02020603050405020304" pitchFamily="18" charset="0"/>
                        </a:rPr>
                        <a:t>SparxMaths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100" b="1">
                          <a:effectLst/>
                          <a:latin typeface="Calibri" panose="020F0502020204030204" pitchFamily="34" charset="0"/>
                          <a:ea typeface="Calibri" panose="020F0502020204030204" pitchFamily="34" charset="0"/>
                          <a:cs typeface="Times New Roman" panose="02020603050405020304" pitchFamily="18" charset="0"/>
                        </a:rPr>
                        <a:t>Topic Number(s)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5363502"/>
                  </a:ext>
                </a:extLst>
              </a:tr>
              <a:tr h="212613">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Lowest Common Multiple (LCM)</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effectLst/>
                          <a:latin typeface="Calibri" panose="020F0502020204030204" pitchFamily="34" charset="0"/>
                          <a:ea typeface="Calibri" panose="020F0502020204030204" pitchFamily="34" charset="0"/>
                          <a:cs typeface="Times New Roman" panose="02020603050405020304" pitchFamily="18" charset="0"/>
                        </a:rPr>
                        <a:t>U751</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6312027"/>
                  </a:ext>
                </a:extLst>
              </a:tr>
              <a:tr h="212613">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Speed</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effectLst/>
                          <a:latin typeface="Calibri" panose="020F0502020204030204" pitchFamily="34" charset="0"/>
                          <a:ea typeface="Calibri" panose="020F0502020204030204" pitchFamily="34" charset="0"/>
                          <a:cs typeface="Times New Roman" panose="02020603050405020304" pitchFamily="18" charset="0"/>
                        </a:rPr>
                        <a:t>U151</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2069971"/>
                  </a:ext>
                </a:extLst>
              </a:tr>
              <a:tr h="212613">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Ratio</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effectLst/>
                          <a:latin typeface="Calibri" panose="020F0502020204030204" pitchFamily="34" charset="0"/>
                          <a:ea typeface="Calibri" panose="020F0502020204030204" pitchFamily="34" charset="0"/>
                          <a:cs typeface="Times New Roman" panose="02020603050405020304" pitchFamily="18" charset="0"/>
                        </a:rPr>
                        <a:t>U687, U577</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8195141"/>
                  </a:ext>
                </a:extLst>
              </a:tr>
              <a:tr h="212613">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Using Standard Form</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effectLst/>
                          <a:latin typeface="Calibri" panose="020F0502020204030204" pitchFamily="34" charset="0"/>
                          <a:ea typeface="Calibri" panose="020F0502020204030204" pitchFamily="34" charset="0"/>
                          <a:cs typeface="Times New Roman" panose="02020603050405020304" pitchFamily="18" charset="0"/>
                        </a:rPr>
                        <a:t>U330, U534</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9280773"/>
                  </a:ext>
                </a:extLst>
              </a:tr>
              <a:tr h="212613">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Averages From Grouped Data</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effectLst/>
                          <a:latin typeface="Calibri" panose="020F0502020204030204" pitchFamily="34" charset="0"/>
                          <a:ea typeface="Calibri" panose="020F0502020204030204" pitchFamily="34" charset="0"/>
                          <a:cs typeface="Times New Roman" panose="02020603050405020304" pitchFamily="18" charset="0"/>
                        </a:rPr>
                        <a:t>U877</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9727776"/>
                  </a:ext>
                </a:extLst>
              </a:tr>
              <a:tr h="212613">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Changing the Subjects of Formulae</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effectLst/>
                          <a:latin typeface="Calibri" panose="020F0502020204030204" pitchFamily="34" charset="0"/>
                          <a:ea typeface="Calibri" panose="020F0502020204030204" pitchFamily="34" charset="0"/>
                          <a:cs typeface="Times New Roman" panose="02020603050405020304" pitchFamily="18" charset="0"/>
                        </a:rPr>
                        <a:t>U556</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7962171"/>
                  </a:ext>
                </a:extLst>
              </a:tr>
              <a:tr h="212613">
                <a:tc>
                  <a:txBody>
                    <a:bodyPr/>
                    <a:lstStyle/>
                    <a:p>
                      <a:pPr marL="228600" algn="ctr">
                        <a:lnSpc>
                          <a:spcPct val="107000"/>
                        </a:lnSpc>
                        <a:spcAft>
                          <a:spcPts val="800"/>
                        </a:spcAft>
                      </a:pPr>
                      <a:r>
                        <a:rPr lang="en-GB" sz="1000">
                          <a:effectLst/>
                          <a:latin typeface="Calibri" panose="020F0502020204030204" pitchFamily="34" charset="0"/>
                          <a:ea typeface="Calibri" panose="020F0502020204030204" pitchFamily="34" charset="0"/>
                          <a:cs typeface="Times New Roman" panose="02020603050405020304" pitchFamily="18" charset="0"/>
                        </a:rPr>
                        <a:t>Expectation</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effectLst/>
                          <a:latin typeface="Calibri" panose="020F0502020204030204" pitchFamily="34" charset="0"/>
                          <a:ea typeface="Calibri" panose="020F0502020204030204" pitchFamily="34" charset="0"/>
                          <a:cs typeface="Times New Roman" panose="02020603050405020304" pitchFamily="18" charset="0"/>
                        </a:rPr>
                        <a:t>U166</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4342890"/>
                  </a:ext>
                </a:extLst>
              </a:tr>
              <a:tr h="212613">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Inverse Proportion</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effectLst/>
                          <a:latin typeface="Calibri" panose="020F0502020204030204" pitchFamily="34" charset="0"/>
                          <a:ea typeface="Calibri" panose="020F0502020204030204" pitchFamily="34" charset="0"/>
                          <a:cs typeface="Times New Roman" panose="02020603050405020304" pitchFamily="18" charset="0"/>
                        </a:rPr>
                        <a:t>U357</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7822904"/>
                  </a:ext>
                </a:extLst>
              </a:tr>
              <a:tr h="212613">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Pressure and Surface Area</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U527, U929</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1810052"/>
                  </a:ext>
                </a:extLst>
              </a:tr>
              <a:tr h="212613">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Inequalities: solving and on a number line</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effectLst/>
                          <a:latin typeface="Calibri" panose="020F0502020204030204" pitchFamily="34" charset="0"/>
                          <a:ea typeface="Calibri" panose="020F0502020204030204" pitchFamily="34" charset="0"/>
                          <a:cs typeface="Times New Roman" panose="02020603050405020304" pitchFamily="18" charset="0"/>
                        </a:rPr>
                        <a:t>U509, U759</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1997878"/>
                  </a:ext>
                </a:extLst>
              </a:tr>
              <a:tr h="212613">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Bounds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effectLst/>
                          <a:latin typeface="Calibri" panose="020F0502020204030204" pitchFamily="34" charset="0"/>
                          <a:ea typeface="Calibri" panose="020F0502020204030204" pitchFamily="34" charset="0"/>
                          <a:cs typeface="Times New Roman" panose="02020603050405020304" pitchFamily="18" charset="0"/>
                        </a:rPr>
                        <a:t>U587</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8949725"/>
                  </a:ext>
                </a:extLst>
              </a:tr>
              <a:tr h="212613">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Finding Equations of Straight-line Graphs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effectLst/>
                          <a:latin typeface="Calibri" panose="020F0502020204030204" pitchFamily="34" charset="0"/>
                          <a:ea typeface="Calibri" panose="020F0502020204030204" pitchFamily="34" charset="0"/>
                          <a:cs typeface="Times New Roman" panose="02020603050405020304" pitchFamily="18" charset="0"/>
                        </a:rPr>
                        <a:t>U315</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3157621"/>
                  </a:ext>
                </a:extLst>
              </a:tr>
              <a:tr h="212613">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Scale Diagrams, Converting Units of Area</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U257, U248</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216631"/>
                  </a:ext>
                </a:extLst>
              </a:tr>
              <a:tr h="212613">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Finding Unknown Sides in Similar Shapes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effectLst/>
                          <a:latin typeface="Calibri" panose="020F0502020204030204" pitchFamily="34" charset="0"/>
                          <a:ea typeface="Calibri" panose="020F0502020204030204" pitchFamily="34" charset="0"/>
                          <a:cs typeface="Times New Roman" panose="02020603050405020304" pitchFamily="18" charset="0"/>
                        </a:rPr>
                        <a:t>U578</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3348072"/>
                  </a:ext>
                </a:extLst>
              </a:tr>
              <a:tr h="212613">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Factorising to Solve Quadratic Equations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effectLst/>
                          <a:latin typeface="Calibri" panose="020F0502020204030204" pitchFamily="34" charset="0"/>
                          <a:ea typeface="Calibri" panose="020F0502020204030204" pitchFamily="34" charset="0"/>
                          <a:cs typeface="Times New Roman" panose="02020603050405020304" pitchFamily="18" charset="0"/>
                        </a:rPr>
                        <a:t>U960</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3226558"/>
                  </a:ext>
                </a:extLst>
              </a:tr>
              <a:tr h="212613">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Finding the Area of Sectors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effectLst/>
                          <a:latin typeface="Calibri" panose="020F0502020204030204" pitchFamily="34" charset="0"/>
                          <a:ea typeface="Calibri" panose="020F0502020204030204" pitchFamily="34" charset="0"/>
                          <a:cs typeface="Times New Roman" panose="02020603050405020304" pitchFamily="18" charset="0"/>
                        </a:rPr>
                        <a:t>U373</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5346551"/>
                  </a:ext>
                </a:extLst>
              </a:tr>
              <a:tr h="212613">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Finding the volume of composite shapes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effectLst/>
                          <a:latin typeface="Calibri" panose="020F0502020204030204" pitchFamily="34" charset="0"/>
                          <a:ea typeface="Calibri" panose="020F0502020204030204" pitchFamily="34" charset="0"/>
                          <a:cs typeface="Times New Roman" panose="02020603050405020304" pitchFamily="18" charset="0"/>
                        </a:rPr>
                        <a:t>U543</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8888308"/>
                  </a:ext>
                </a:extLst>
              </a:tr>
              <a:tr h="329269">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Comparing populations using box plots and cumulative frequency graphs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effectLst/>
                          <a:latin typeface="Calibri" panose="020F0502020204030204" pitchFamily="34" charset="0"/>
                          <a:ea typeface="Calibri" panose="020F0502020204030204" pitchFamily="34" charset="0"/>
                          <a:cs typeface="Times New Roman" panose="02020603050405020304" pitchFamily="18" charset="0"/>
                        </a:rPr>
                        <a:t>U507</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3967912"/>
                  </a:ext>
                </a:extLst>
              </a:tr>
              <a:tr h="212613">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Cumulative frequency graphs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effectLst/>
                          <a:latin typeface="Calibri" panose="020F0502020204030204" pitchFamily="34" charset="0"/>
                          <a:ea typeface="Calibri" panose="020F0502020204030204" pitchFamily="34" charset="0"/>
                          <a:cs typeface="Times New Roman" panose="02020603050405020304" pitchFamily="18" charset="0"/>
                        </a:rPr>
                        <a:t>U642</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2113666"/>
                  </a:ext>
                </a:extLst>
              </a:tr>
              <a:tr h="212613">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product rule for counting</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effectLst/>
                          <a:latin typeface="Calibri" panose="020F0502020204030204" pitchFamily="34" charset="0"/>
                          <a:ea typeface="Calibri" panose="020F0502020204030204" pitchFamily="34" charset="0"/>
                          <a:cs typeface="Times New Roman" panose="02020603050405020304" pitchFamily="18" charset="0"/>
                        </a:rPr>
                        <a:t>U369</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8448277"/>
                  </a:ext>
                </a:extLst>
              </a:tr>
              <a:tr h="212613">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Position-to-term rules for quadratic sequences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effectLst/>
                          <a:latin typeface="Calibri" panose="020F0502020204030204" pitchFamily="34" charset="0"/>
                          <a:ea typeface="Calibri" panose="020F0502020204030204" pitchFamily="34" charset="0"/>
                          <a:cs typeface="Times New Roman" panose="02020603050405020304" pitchFamily="18" charset="0"/>
                        </a:rPr>
                        <a:t>U206</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5971701"/>
                  </a:ext>
                </a:extLst>
              </a:tr>
              <a:tr h="212613">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Circle theorems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effectLst/>
                          <a:latin typeface="Calibri" panose="020F0502020204030204" pitchFamily="34" charset="0"/>
                          <a:ea typeface="Calibri" panose="020F0502020204030204" pitchFamily="34" charset="0"/>
                          <a:cs typeface="Times New Roman" panose="02020603050405020304" pitchFamily="18" charset="0"/>
                        </a:rPr>
                        <a:t>U808</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9666383"/>
                  </a:ext>
                </a:extLst>
              </a:tr>
              <a:tr h="212613">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Completing the square</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effectLst/>
                          <a:latin typeface="Calibri" panose="020F0502020204030204" pitchFamily="34" charset="0"/>
                          <a:ea typeface="Calibri" panose="020F0502020204030204" pitchFamily="34" charset="0"/>
                          <a:cs typeface="Times New Roman" panose="02020603050405020304" pitchFamily="18" charset="0"/>
                        </a:rPr>
                        <a:t>U397, U769</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9594209"/>
                  </a:ext>
                </a:extLst>
              </a:tr>
              <a:tr h="212613">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Quadratic formula</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effectLst/>
                          <a:latin typeface="Calibri" panose="020F0502020204030204" pitchFamily="34" charset="0"/>
                          <a:ea typeface="Calibri" panose="020F0502020204030204" pitchFamily="34" charset="0"/>
                          <a:cs typeface="Times New Roman" panose="02020603050405020304" pitchFamily="18" charset="0"/>
                        </a:rPr>
                        <a:t>U665</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9454186"/>
                  </a:ext>
                </a:extLst>
              </a:tr>
              <a:tr h="212613">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Trigonometry and Pythagoras' theorem in 3D</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effectLst/>
                          <a:latin typeface="Calibri" panose="020F0502020204030204" pitchFamily="34" charset="0"/>
                          <a:ea typeface="Calibri" panose="020F0502020204030204" pitchFamily="34" charset="0"/>
                          <a:cs typeface="Times New Roman" panose="02020603050405020304" pitchFamily="18" charset="0"/>
                        </a:rPr>
                        <a:t>U170, U541</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496585"/>
                  </a:ext>
                </a:extLst>
              </a:tr>
              <a:tr h="212613">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Enlargement and Combining transformations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effectLst/>
                          <a:latin typeface="Calibri" panose="020F0502020204030204" pitchFamily="34" charset="0"/>
                          <a:ea typeface="Calibri" panose="020F0502020204030204" pitchFamily="34" charset="0"/>
                          <a:cs typeface="Times New Roman" panose="02020603050405020304" pitchFamily="18" charset="0"/>
                        </a:rPr>
                        <a:t>U134, U766</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1891669"/>
                  </a:ext>
                </a:extLst>
              </a:tr>
              <a:tr h="212613">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Translating and transforming graphs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U598, U455</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578" marR="50578"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0997950"/>
                  </a:ext>
                </a:extLst>
              </a:tr>
            </a:tbl>
          </a:graphicData>
        </a:graphic>
      </p:graphicFrame>
    </p:spTree>
    <p:extLst>
      <p:ext uri="{BB962C8B-B14F-4D97-AF65-F5344CB8AC3E}">
        <p14:creationId xmlns:p14="http://schemas.microsoft.com/office/powerpoint/2010/main" val="1036719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DE8B7E-6FA4-7379-6598-65E53FA49E2C}"/>
              </a:ext>
            </a:extLst>
          </p:cNvPr>
          <p:cNvSpPr txBox="1"/>
          <p:nvPr/>
        </p:nvSpPr>
        <p:spPr>
          <a:xfrm>
            <a:off x="334926" y="95049"/>
            <a:ext cx="6081823" cy="2584490"/>
          </a:xfrm>
          <a:prstGeom prst="rect">
            <a:avLst/>
          </a:prstGeom>
          <a:noFill/>
        </p:spPr>
        <p:txBody>
          <a:bodyPr wrap="square">
            <a:spAutoFit/>
          </a:bodyPr>
          <a:lstStyle/>
          <a:p>
            <a:pPr marL="228600" algn="ctr">
              <a:tabLst>
                <a:tab pos="2865755" algn="ctr"/>
                <a:tab pos="5731510" algn="r"/>
              </a:tabLst>
            </a:pPr>
            <a:r>
              <a:rPr lang="en-GB" sz="1200" b="1" u="sng" dirty="0">
                <a:effectLst/>
                <a:latin typeface="Futura Md BT" panose="020B0802020204020204" pitchFamily="34" charset="0"/>
              </a:rPr>
              <a:t>Mathematics Foundation Tier</a:t>
            </a:r>
          </a:p>
          <a:p>
            <a:pPr marL="228600">
              <a:tabLst>
                <a:tab pos="2865755" algn="ctr"/>
                <a:tab pos="5731510" algn="r"/>
              </a:tabLst>
            </a:pPr>
            <a:endParaRPr lang="en-GB" sz="1200" b="1" u="sng" dirty="0">
              <a:latin typeface="Futura Md BT" panose="020B0802020204020204" pitchFamily="34" charset="0"/>
              <a:ea typeface="Calibri" panose="020F0502020204030204" pitchFamily="34" charset="0"/>
              <a:cs typeface="Times New Roman" panose="02020603050405020304" pitchFamily="18" charset="0"/>
            </a:endParaRPr>
          </a:p>
          <a:p>
            <a:pPr marL="400050" indent="-171450">
              <a:buFont typeface="Arial" panose="020B0604020202020204" pitchFamily="34" charset="0"/>
              <a:buChar char="•"/>
              <a:tabLst>
                <a:tab pos="2865755" algn="ctr"/>
                <a:tab pos="5731510" algn="r"/>
              </a:tabLst>
            </a:pPr>
            <a:r>
              <a:rPr lang="en-GB" sz="1200" dirty="0">
                <a:effectLst/>
                <a:latin typeface="Futura (Light)" panose="020B7200000000000000" pitchFamily="34" charset="0"/>
                <a:ea typeface="Calibri" panose="020F0502020204030204" pitchFamily="34" charset="0"/>
                <a:cs typeface="Times New Roman" panose="02020603050405020304" pitchFamily="18" charset="0"/>
              </a:rPr>
              <a:t>This topic list should be used to target your revision for the upcoming assessment. It is a list of all the topics that will be tested, along with the corresponding video numbers for </a:t>
            </a:r>
            <a:r>
              <a:rPr lang="en-GB" sz="1200" dirty="0" err="1">
                <a:effectLst/>
                <a:latin typeface="Futura (Light)" panose="020B7200000000000000" pitchFamily="34" charset="0"/>
                <a:ea typeface="Calibri" panose="020F0502020204030204" pitchFamily="34" charset="0"/>
                <a:cs typeface="Times New Roman" panose="02020603050405020304" pitchFamily="18" charset="0"/>
              </a:rPr>
              <a:t>SparxMaths</a:t>
            </a:r>
            <a:r>
              <a:rPr lang="en-GB" sz="1200" dirty="0">
                <a:effectLst/>
                <a:latin typeface="Futura (Light)" panose="020B7200000000000000" pitchFamily="34" charset="0"/>
                <a:ea typeface="Calibri" panose="020F0502020204030204" pitchFamily="34" charset="0"/>
                <a:cs typeface="Times New Roman" panose="02020603050405020304" pitchFamily="18" charset="0"/>
              </a:rPr>
              <a:t>. Other useful websites- www.examq.co.uk, www.1stclassmaths.com, www.gcsemathsquestions.co.uk.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07000"/>
              </a:lnSpc>
              <a:spcAft>
                <a:spcPts val="800"/>
              </a:spcAft>
              <a:buFont typeface="Arial" panose="020B0604020202020204" pitchFamily="34" charset="0"/>
              <a:buChar char="•"/>
            </a:pPr>
            <a:r>
              <a:rPr lang="en-GB" sz="1200" dirty="0">
                <a:effectLst/>
                <a:latin typeface="Futura (Light)" panose="020B7200000000000000" pitchFamily="34" charset="0"/>
                <a:ea typeface="Calibri" panose="020F0502020204030204" pitchFamily="34" charset="0"/>
                <a:cs typeface="Times New Roman" panose="02020603050405020304" pitchFamily="18" charset="0"/>
              </a:rPr>
              <a:t>You should work your way through the relevant topics, ensuring that you watch the instructional videos, take notes, complete the quizzes, and then self-mark.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gn="just">
              <a:lnSpc>
                <a:spcPct val="107000"/>
              </a:lnSpc>
              <a:spcAft>
                <a:spcPts val="800"/>
              </a:spcAft>
              <a:buFont typeface="Arial" panose="020B0604020202020204" pitchFamily="34" charset="0"/>
              <a:buChar char="•"/>
            </a:pPr>
            <a:r>
              <a:rPr lang="en-GB" sz="1200" dirty="0">
                <a:effectLst/>
                <a:latin typeface="Futura (Light)" panose="020B7200000000000000" pitchFamily="34" charset="0"/>
                <a:ea typeface="Calibri" panose="020F0502020204030204" pitchFamily="34" charset="0"/>
                <a:cs typeface="Times New Roman" panose="02020603050405020304" pitchFamily="18" charset="0"/>
              </a:rPr>
              <a:t>For </a:t>
            </a:r>
            <a:r>
              <a:rPr lang="en-GB" sz="1200" b="1" u="sng" dirty="0">
                <a:effectLst/>
                <a:latin typeface="Futura (Light)" panose="020B7200000000000000" pitchFamily="34" charset="0"/>
                <a:ea typeface="Calibri" panose="020F0502020204030204" pitchFamily="34" charset="0"/>
                <a:cs typeface="Times New Roman" panose="02020603050405020304" pitchFamily="18" charset="0"/>
              </a:rPr>
              <a:t>PPE1, </a:t>
            </a:r>
            <a:r>
              <a:rPr lang="en-GB" sz="1200" b="1" u="sng" dirty="0">
                <a:latin typeface="Futura (Light)" panose="020B7200000000000000" pitchFamily="34" charset="0"/>
                <a:ea typeface="Calibri" panose="020F0502020204030204" pitchFamily="34" charset="0"/>
                <a:cs typeface="Times New Roman" panose="02020603050405020304" pitchFamily="18" charset="0"/>
              </a:rPr>
              <a:t>you </a:t>
            </a:r>
            <a:r>
              <a:rPr lang="en-GB" sz="1200" b="1" u="sng" dirty="0">
                <a:effectLst/>
                <a:latin typeface="Futura (Light)" panose="020B7200000000000000" pitchFamily="34" charset="0"/>
                <a:ea typeface="Calibri" panose="020F0502020204030204" pitchFamily="34" charset="0"/>
                <a:cs typeface="Times New Roman" panose="02020603050405020304" pitchFamily="18" charset="0"/>
              </a:rPr>
              <a:t>will sit three examinations </a:t>
            </a:r>
            <a:r>
              <a:rPr lang="en-GB" sz="1200" dirty="0">
                <a:effectLst/>
                <a:latin typeface="Futura (Light)" panose="020B7200000000000000" pitchFamily="34" charset="0"/>
                <a:ea typeface="Calibri" panose="020F0502020204030204" pitchFamily="34" charset="0"/>
                <a:cs typeface="Times New Roman" panose="02020603050405020304" pitchFamily="18" charset="0"/>
              </a:rPr>
              <a:t>(as you will do for your actual GCSEs. </a:t>
            </a:r>
            <a:r>
              <a:rPr lang="en-GB" sz="1200" u="sng" dirty="0">
                <a:effectLst/>
                <a:latin typeface="Futura (Light)" panose="020B7200000000000000" pitchFamily="34" charset="0"/>
                <a:ea typeface="Calibri" panose="020F0502020204030204" pitchFamily="34" charset="0"/>
                <a:cs typeface="Times New Roman" panose="02020603050405020304" pitchFamily="18" charset="0"/>
              </a:rPr>
              <a:t>All papers are 1 hour  and 30mins. Paper 1 is non-calculator, and Paper 2 and 3 are calculator </a:t>
            </a:r>
          </a:p>
          <a:p>
            <a:pPr marL="171450" indent="-171450" algn="just">
              <a:lnSpc>
                <a:spcPct val="107000"/>
              </a:lnSpc>
              <a:spcAft>
                <a:spcPts val="800"/>
              </a:spcAft>
              <a:buFont typeface="Arial" panose="020B0604020202020204" pitchFamily="34" charset="0"/>
              <a:buChar char="•"/>
            </a:pPr>
            <a:r>
              <a:rPr lang="en-GB" sz="1200" dirty="0">
                <a:effectLst/>
                <a:latin typeface="Futura (Light)" panose="020B7200000000000000" pitchFamily="34" charset="0"/>
                <a:ea typeface="Calibri" panose="020F0502020204030204" pitchFamily="34" charset="0"/>
                <a:cs typeface="Times New Roman" panose="02020603050405020304" pitchFamily="18" charset="0"/>
              </a:rPr>
              <a:t>Calculators will not be given to the pupils for their PPEs, however these are available to purchase via ParentPay. If you have any queries then please see Mr. Jones. </a:t>
            </a:r>
          </a:p>
        </p:txBody>
      </p:sp>
      <p:graphicFrame>
        <p:nvGraphicFramePr>
          <p:cNvPr id="4" name="Table 3">
            <a:extLst>
              <a:ext uri="{FF2B5EF4-FFF2-40B4-BE49-F238E27FC236}">
                <a16:creationId xmlns:a16="http://schemas.microsoft.com/office/drawing/2014/main" id="{2AF17F7A-722E-A164-647B-0BA43E347A92}"/>
              </a:ext>
            </a:extLst>
          </p:cNvPr>
          <p:cNvGraphicFramePr>
            <a:graphicFrameLocks noGrp="1"/>
          </p:cNvGraphicFramePr>
          <p:nvPr>
            <p:extLst>
              <p:ext uri="{D42A27DB-BD31-4B8C-83A1-F6EECF244321}">
                <p14:modId xmlns:p14="http://schemas.microsoft.com/office/powerpoint/2010/main" val="3349714334"/>
              </p:ext>
            </p:extLst>
          </p:nvPr>
        </p:nvGraphicFramePr>
        <p:xfrm>
          <a:off x="825500" y="2857501"/>
          <a:ext cx="5232401" cy="6650573"/>
        </p:xfrm>
        <a:graphic>
          <a:graphicData uri="http://schemas.openxmlformats.org/drawingml/2006/table">
            <a:tbl>
              <a:tblPr firstRow="1" firstCol="1" bandRow="1"/>
              <a:tblGrid>
                <a:gridCol w="3812535">
                  <a:extLst>
                    <a:ext uri="{9D8B030D-6E8A-4147-A177-3AD203B41FA5}">
                      <a16:colId xmlns:a16="http://schemas.microsoft.com/office/drawing/2014/main" val="2841666648"/>
                    </a:ext>
                  </a:extLst>
                </a:gridCol>
                <a:gridCol w="1419866">
                  <a:extLst>
                    <a:ext uri="{9D8B030D-6E8A-4147-A177-3AD203B41FA5}">
                      <a16:colId xmlns:a16="http://schemas.microsoft.com/office/drawing/2014/main" val="243822276"/>
                    </a:ext>
                  </a:extLst>
                </a:gridCol>
              </a:tblGrid>
              <a:tr h="504160">
                <a:tc>
                  <a:txBody>
                    <a:bodyPr/>
                    <a:lstStyle/>
                    <a:p>
                      <a:pPr marL="228600" algn="ctr">
                        <a:lnSpc>
                          <a:spcPct val="107000"/>
                        </a:lnSpc>
                        <a:spcAft>
                          <a:spcPts val="800"/>
                        </a:spcAft>
                      </a:pPr>
                      <a:r>
                        <a:rPr lang="en-GB" sz="1200" b="1">
                          <a:effectLst/>
                          <a:latin typeface="Calibri" panose="020F0502020204030204" pitchFamily="34" charset="0"/>
                          <a:ea typeface="Calibri" panose="020F0502020204030204" pitchFamily="34" charset="0"/>
                          <a:cs typeface="Calibri" panose="020F0502020204030204" pitchFamily="34" charset="0"/>
                        </a:rPr>
                        <a:t>Foundation Tier – Paper 1F Topics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b="1">
                          <a:effectLst/>
                          <a:latin typeface="Calibri" panose="020F0502020204030204" pitchFamily="34" charset="0"/>
                          <a:ea typeface="Calibri" panose="020F0502020204030204" pitchFamily="34" charset="0"/>
                          <a:cs typeface="Calibri" panose="020F0502020204030204" pitchFamily="34" charset="0"/>
                        </a:rPr>
                        <a:t>SparxMaths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200" b="1">
                          <a:effectLst/>
                          <a:latin typeface="Calibri" panose="020F0502020204030204" pitchFamily="34" charset="0"/>
                          <a:ea typeface="Calibri" panose="020F0502020204030204" pitchFamily="34" charset="0"/>
                          <a:cs typeface="Calibri" panose="020F0502020204030204" pitchFamily="34" charset="0"/>
                        </a:rPr>
                        <a:t>Topic Code(s)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0720775"/>
                  </a:ext>
                </a:extLst>
              </a:tr>
              <a:tr h="146001">
                <a:tc>
                  <a:txBody>
                    <a:bodyPr/>
                    <a:lstStyle/>
                    <a:p>
                      <a:pPr marL="228600" algn="ctr">
                        <a:lnSpc>
                          <a:spcPct val="107000"/>
                        </a:lnSpc>
                        <a:spcAft>
                          <a:spcPts val="800"/>
                        </a:spcAft>
                      </a:pPr>
                      <a:r>
                        <a:rPr lang="en-GB" sz="900">
                          <a:effectLst/>
                          <a:latin typeface="Calibri" panose="020F0502020204030204" pitchFamily="34" charset="0"/>
                          <a:ea typeface="Calibri" panose="020F0502020204030204" pitchFamily="34" charset="0"/>
                          <a:cs typeface="Calibri" panose="020F0502020204030204" pitchFamily="34" charset="0"/>
                        </a:rPr>
                        <a:t>Calculating the range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U526</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8542581"/>
                  </a:ext>
                </a:extLst>
              </a:tr>
              <a:tr h="146001">
                <a:tc>
                  <a:txBody>
                    <a:bodyPr/>
                    <a:lstStyle/>
                    <a:p>
                      <a:pPr marL="228600" algn="ctr">
                        <a:lnSpc>
                          <a:spcPct val="107000"/>
                        </a:lnSpc>
                        <a:spcAft>
                          <a:spcPts val="800"/>
                        </a:spcAft>
                      </a:pPr>
                      <a:r>
                        <a:rPr lang="en-GB" sz="900">
                          <a:effectLst/>
                          <a:latin typeface="Calibri" panose="020F0502020204030204" pitchFamily="34" charset="0"/>
                          <a:ea typeface="Calibri" panose="020F0502020204030204" pitchFamily="34" charset="0"/>
                          <a:cs typeface="Calibri" panose="020F0502020204030204" pitchFamily="34" charset="0"/>
                        </a:rPr>
                        <a:t>Adding and subtracting integers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U417</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4228128"/>
                  </a:ext>
                </a:extLst>
              </a:tr>
              <a:tr h="194701">
                <a:tc>
                  <a:txBody>
                    <a:bodyPr/>
                    <a:lstStyle/>
                    <a:p>
                      <a:pPr marL="228600" algn="ctr">
                        <a:lnSpc>
                          <a:spcPct val="107000"/>
                        </a:lnSpc>
                        <a:spcAft>
                          <a:spcPts val="800"/>
                        </a:spcAft>
                      </a:pPr>
                      <a:r>
                        <a:rPr lang="en-GB" sz="900">
                          <a:effectLst/>
                          <a:latin typeface="Calibri" panose="020F0502020204030204" pitchFamily="34" charset="0"/>
                          <a:ea typeface="Calibri" panose="020F0502020204030204" pitchFamily="34" charset="0"/>
                          <a:cs typeface="Calibri" panose="020F0502020204030204" pitchFamily="34" charset="0"/>
                        </a:rPr>
                        <a:t>Using algebraic notation</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U613</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7471286"/>
                  </a:ext>
                </a:extLst>
              </a:tr>
              <a:tr h="194701">
                <a:tc>
                  <a:txBody>
                    <a:bodyPr/>
                    <a:lstStyle/>
                    <a:p>
                      <a:pPr marL="228600" algn="ctr">
                        <a:lnSpc>
                          <a:spcPct val="107000"/>
                        </a:lnSpc>
                        <a:spcAft>
                          <a:spcPts val="800"/>
                        </a:spcAft>
                      </a:pPr>
                      <a:r>
                        <a:rPr lang="en-GB" sz="900">
                          <a:effectLst/>
                          <a:latin typeface="Calibri" panose="020F0502020204030204" pitchFamily="34" charset="0"/>
                          <a:ea typeface="Calibri" panose="020F0502020204030204" pitchFamily="34" charset="0"/>
                          <a:cs typeface="Calibri" panose="020F0502020204030204" pitchFamily="34" charset="0"/>
                        </a:rPr>
                        <a:t>Understanding, measuring, and drawing angles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U447</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0715125"/>
                  </a:ext>
                </a:extLst>
              </a:tr>
              <a:tr h="194701">
                <a:tc>
                  <a:txBody>
                    <a:bodyPr/>
                    <a:lstStyle/>
                    <a:p>
                      <a:pPr marL="228600" algn="ctr">
                        <a:lnSpc>
                          <a:spcPct val="107000"/>
                        </a:lnSpc>
                        <a:spcAft>
                          <a:spcPts val="800"/>
                        </a:spcAft>
                      </a:pPr>
                      <a:r>
                        <a:rPr lang="en-GB" sz="900">
                          <a:effectLst/>
                          <a:latin typeface="Calibri" panose="020F0502020204030204" pitchFamily="34" charset="0"/>
                          <a:ea typeface="Calibri" panose="020F0502020204030204" pitchFamily="34" charset="0"/>
                          <a:cs typeface="Calibri" panose="020F0502020204030204" pitchFamily="34" charset="0"/>
                        </a:rPr>
                        <a:t>Finding fractions of amounts without a calculator</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U881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5554603"/>
                  </a:ext>
                </a:extLst>
              </a:tr>
              <a:tr h="194701">
                <a:tc>
                  <a:txBody>
                    <a:bodyPr/>
                    <a:lstStyle/>
                    <a:p>
                      <a:pPr marL="228600" algn="ctr">
                        <a:lnSpc>
                          <a:spcPct val="107000"/>
                        </a:lnSpc>
                        <a:spcAft>
                          <a:spcPts val="800"/>
                        </a:spcAft>
                      </a:pPr>
                      <a:r>
                        <a:rPr lang="en-GB" sz="900">
                          <a:effectLst/>
                          <a:latin typeface="Calibri" panose="020F0502020204030204" pitchFamily="34" charset="0"/>
                          <a:ea typeface="Calibri" panose="020F0502020204030204" pitchFamily="34" charset="0"/>
                          <a:cs typeface="Calibri" panose="020F0502020204030204" pitchFamily="34" charset="0"/>
                        </a:rPr>
                        <a:t>Converting units of length, mass, and capacity</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U388</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9400271"/>
                  </a:ext>
                </a:extLst>
              </a:tr>
              <a:tr h="194701">
                <a:tc>
                  <a:txBody>
                    <a:bodyPr/>
                    <a:lstStyle/>
                    <a:p>
                      <a:pPr marL="228600" algn="ctr">
                        <a:lnSpc>
                          <a:spcPct val="107000"/>
                        </a:lnSpc>
                        <a:spcAft>
                          <a:spcPts val="800"/>
                        </a:spcAft>
                      </a:pPr>
                      <a:r>
                        <a:rPr lang="en-GB" sz="900">
                          <a:effectLst/>
                          <a:latin typeface="Calibri" panose="020F0502020204030204" pitchFamily="34" charset="0"/>
                          <a:ea typeface="Calibri" panose="020F0502020204030204" pitchFamily="34" charset="0"/>
                          <a:cs typeface="Calibri" panose="020F0502020204030204" pitchFamily="34" charset="0"/>
                        </a:rPr>
                        <a:t>Drawing and interpreting scale diagrams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U257</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7816137"/>
                  </a:ext>
                </a:extLst>
              </a:tr>
              <a:tr h="194701">
                <a:tc>
                  <a:txBody>
                    <a:bodyPr/>
                    <a:lstStyle/>
                    <a:p>
                      <a:pPr marL="228600" algn="ctr">
                        <a:lnSpc>
                          <a:spcPct val="107000"/>
                        </a:lnSpc>
                        <a:spcAft>
                          <a:spcPts val="800"/>
                        </a:spcAft>
                      </a:pPr>
                      <a:r>
                        <a:rPr lang="en-GB" sz="900">
                          <a:effectLst/>
                          <a:latin typeface="Calibri" panose="020F0502020204030204" pitchFamily="34" charset="0"/>
                          <a:ea typeface="Calibri" panose="020F0502020204030204" pitchFamily="34" charset="0"/>
                          <a:cs typeface="Calibri" panose="020F0502020204030204" pitchFamily="34" charset="0"/>
                        </a:rPr>
                        <a:t>Drawing and interpreting tally charts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U653</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0394195"/>
                  </a:ext>
                </a:extLst>
              </a:tr>
              <a:tr h="194701">
                <a:tc>
                  <a:txBody>
                    <a:bodyPr/>
                    <a:lstStyle/>
                    <a:p>
                      <a:pPr marL="228600" algn="ctr">
                        <a:lnSpc>
                          <a:spcPct val="107000"/>
                        </a:lnSpc>
                        <a:spcAft>
                          <a:spcPts val="800"/>
                        </a:spcAft>
                      </a:pPr>
                      <a:r>
                        <a:rPr lang="en-GB" sz="900">
                          <a:effectLst/>
                          <a:latin typeface="Calibri" panose="020F0502020204030204" pitchFamily="34" charset="0"/>
                          <a:ea typeface="Calibri" panose="020F0502020204030204" pitchFamily="34" charset="0"/>
                          <a:cs typeface="Calibri" panose="020F0502020204030204" pitchFamily="34" charset="0"/>
                        </a:rPr>
                        <a:t>Finding averages from frequency tables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U569</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1224409"/>
                  </a:ext>
                </a:extLst>
              </a:tr>
              <a:tr h="194701">
                <a:tc>
                  <a:txBody>
                    <a:bodyPr/>
                    <a:lstStyle/>
                    <a:p>
                      <a:pPr marL="228600" algn="ctr">
                        <a:lnSpc>
                          <a:spcPct val="107000"/>
                        </a:lnSpc>
                        <a:spcAft>
                          <a:spcPts val="800"/>
                        </a:spcAft>
                      </a:pPr>
                      <a:r>
                        <a:rPr lang="en-GB" sz="900">
                          <a:effectLst/>
                          <a:latin typeface="Calibri" panose="020F0502020204030204" pitchFamily="34" charset="0"/>
                          <a:ea typeface="Calibri" panose="020F0502020204030204" pitchFamily="34" charset="0"/>
                          <a:cs typeface="Calibri" panose="020F0502020204030204" pitchFamily="34" charset="0"/>
                        </a:rPr>
                        <a:t>Drawing bar charts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U363</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9206243"/>
                  </a:ext>
                </a:extLst>
              </a:tr>
              <a:tr h="194701">
                <a:tc>
                  <a:txBody>
                    <a:bodyPr/>
                    <a:lstStyle/>
                    <a:p>
                      <a:pPr marL="228600" algn="ctr">
                        <a:lnSpc>
                          <a:spcPct val="107000"/>
                        </a:lnSpc>
                        <a:spcAft>
                          <a:spcPts val="800"/>
                        </a:spcAft>
                      </a:pPr>
                      <a:r>
                        <a:rPr lang="en-GB" sz="900">
                          <a:effectLst/>
                          <a:latin typeface="Calibri" panose="020F0502020204030204" pitchFamily="34" charset="0"/>
                          <a:ea typeface="Calibri" panose="020F0502020204030204" pitchFamily="34" charset="0"/>
                          <a:cs typeface="Calibri" panose="020F0502020204030204" pitchFamily="34" charset="0"/>
                        </a:rPr>
                        <a:t>Using probability phrases, writing probabilities as fractions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U803, U408</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7401185"/>
                  </a:ext>
                </a:extLst>
              </a:tr>
              <a:tr h="194701">
                <a:tc>
                  <a:txBody>
                    <a:bodyPr/>
                    <a:lstStyle/>
                    <a:p>
                      <a:pPr marL="228600" algn="ctr">
                        <a:lnSpc>
                          <a:spcPct val="107000"/>
                        </a:lnSpc>
                        <a:spcAft>
                          <a:spcPts val="800"/>
                        </a:spcAft>
                      </a:pPr>
                      <a:r>
                        <a:rPr lang="en-GB" sz="900">
                          <a:effectLst/>
                          <a:latin typeface="Calibri" panose="020F0502020204030204" pitchFamily="34" charset="0"/>
                          <a:ea typeface="Calibri" panose="020F0502020204030204" pitchFamily="34" charset="0"/>
                          <a:cs typeface="Calibri" panose="020F0502020204030204" pitchFamily="34" charset="0"/>
                        </a:rPr>
                        <a:t>Probabilities of mutually exclusive events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U683</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3826716"/>
                  </a:ext>
                </a:extLst>
              </a:tr>
              <a:tr h="194701">
                <a:tc>
                  <a:txBody>
                    <a:bodyPr/>
                    <a:lstStyle/>
                    <a:p>
                      <a:pPr marL="228600" algn="ctr">
                        <a:lnSpc>
                          <a:spcPct val="107000"/>
                        </a:lnSpc>
                        <a:spcAft>
                          <a:spcPts val="800"/>
                        </a:spcAft>
                      </a:pPr>
                      <a:r>
                        <a:rPr lang="en-GB" sz="900">
                          <a:effectLst/>
                          <a:latin typeface="Calibri" panose="020F0502020204030204" pitchFamily="34" charset="0"/>
                          <a:ea typeface="Calibri" panose="020F0502020204030204" pitchFamily="34" charset="0"/>
                          <a:cs typeface="Calibri" panose="020F0502020204030204" pitchFamily="34" charset="0"/>
                        </a:rPr>
                        <a:t>Solving direct proportion word problems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U721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8695839"/>
                  </a:ext>
                </a:extLst>
              </a:tr>
              <a:tr h="194701">
                <a:tc>
                  <a:txBody>
                    <a:bodyPr/>
                    <a:lstStyle/>
                    <a:p>
                      <a:pPr marL="228600" algn="ctr">
                        <a:lnSpc>
                          <a:spcPct val="107000"/>
                        </a:lnSpc>
                        <a:spcAft>
                          <a:spcPts val="800"/>
                        </a:spcAft>
                      </a:pPr>
                      <a:r>
                        <a:rPr lang="en-GB" sz="900">
                          <a:effectLst/>
                          <a:latin typeface="Calibri" panose="020F0502020204030204" pitchFamily="34" charset="0"/>
                          <a:ea typeface="Calibri" panose="020F0502020204030204" pitchFamily="34" charset="0"/>
                          <a:cs typeface="Calibri" panose="020F0502020204030204" pitchFamily="34" charset="0"/>
                        </a:rPr>
                        <a:t>Enlargement by a positive scale factor</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U519</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1742785"/>
                  </a:ext>
                </a:extLst>
              </a:tr>
              <a:tr h="194701">
                <a:tc>
                  <a:txBody>
                    <a:bodyPr/>
                    <a:lstStyle/>
                    <a:p>
                      <a:pPr marL="228600" algn="ctr">
                        <a:lnSpc>
                          <a:spcPct val="107000"/>
                        </a:lnSpc>
                        <a:spcAft>
                          <a:spcPts val="800"/>
                        </a:spcAft>
                      </a:pPr>
                      <a:r>
                        <a:rPr lang="en-GB" sz="900">
                          <a:effectLst/>
                          <a:latin typeface="Calibri" panose="020F0502020204030204" pitchFamily="34" charset="0"/>
                          <a:ea typeface="Calibri" panose="020F0502020204030204" pitchFamily="34" charset="0"/>
                          <a:cs typeface="Calibri" panose="020F0502020204030204" pitchFamily="34" charset="0"/>
                        </a:rPr>
                        <a:t>Substituting into algebraic formulae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U585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6695206"/>
                  </a:ext>
                </a:extLst>
              </a:tr>
              <a:tr h="194701">
                <a:tc>
                  <a:txBody>
                    <a:bodyPr/>
                    <a:lstStyle/>
                    <a:p>
                      <a:pPr marL="228600" algn="ctr">
                        <a:lnSpc>
                          <a:spcPct val="107000"/>
                        </a:lnSpc>
                        <a:spcAft>
                          <a:spcPts val="800"/>
                        </a:spcAft>
                      </a:pPr>
                      <a:r>
                        <a:rPr lang="en-GB" sz="900">
                          <a:effectLst/>
                          <a:latin typeface="Calibri" panose="020F0502020204030204" pitchFamily="34" charset="0"/>
                          <a:ea typeface="Calibri" panose="020F0502020204030204" pitchFamily="34" charset="0"/>
                          <a:cs typeface="Calibri" panose="020F0502020204030204" pitchFamily="34" charset="0"/>
                        </a:rPr>
                        <a:t>Using a written method to multiply and divide integers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U127, U868</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8471985"/>
                  </a:ext>
                </a:extLst>
              </a:tr>
              <a:tr h="194701">
                <a:tc>
                  <a:txBody>
                    <a:bodyPr/>
                    <a:lstStyle/>
                    <a:p>
                      <a:pPr marL="228600" algn="ctr">
                        <a:lnSpc>
                          <a:spcPct val="107000"/>
                        </a:lnSpc>
                        <a:spcAft>
                          <a:spcPts val="800"/>
                        </a:spcAft>
                      </a:pPr>
                      <a:r>
                        <a:rPr lang="en-GB" sz="900">
                          <a:effectLst/>
                          <a:latin typeface="Calibri" panose="020F0502020204030204" pitchFamily="34" charset="0"/>
                          <a:ea typeface="Calibri" panose="020F0502020204030204" pitchFamily="34" charset="0"/>
                          <a:cs typeface="Calibri" panose="020F0502020204030204" pitchFamily="34" charset="0"/>
                        </a:rPr>
                        <a:t>Plotting straight line graphs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U741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9610504"/>
                  </a:ext>
                </a:extLst>
              </a:tr>
              <a:tr h="298742">
                <a:tc>
                  <a:txBody>
                    <a:bodyPr/>
                    <a:lstStyle/>
                    <a:p>
                      <a:pPr marL="228600" algn="ctr">
                        <a:lnSpc>
                          <a:spcPct val="107000"/>
                        </a:lnSpc>
                        <a:spcAft>
                          <a:spcPts val="800"/>
                        </a:spcAft>
                      </a:pPr>
                      <a:r>
                        <a:rPr lang="en-GB" sz="900">
                          <a:effectLst/>
                          <a:latin typeface="Calibri" panose="020F0502020204030204" pitchFamily="34" charset="0"/>
                          <a:ea typeface="Calibri" panose="020F0502020204030204" pitchFamily="34" charset="0"/>
                          <a:cs typeface="Calibri" panose="020F0502020204030204" pitchFamily="34" charset="0"/>
                        </a:rPr>
                        <a:t>Finding percentages of amounts, using a written method to divide integers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U554, U868</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9042024"/>
                  </a:ext>
                </a:extLst>
              </a:tr>
              <a:tr h="194701">
                <a:tc>
                  <a:txBody>
                    <a:bodyPr/>
                    <a:lstStyle/>
                    <a:p>
                      <a:pPr marL="228600" algn="ctr">
                        <a:lnSpc>
                          <a:spcPct val="107000"/>
                        </a:lnSpc>
                        <a:spcAft>
                          <a:spcPts val="800"/>
                        </a:spcAft>
                      </a:pPr>
                      <a:r>
                        <a:rPr lang="en-GB" sz="900">
                          <a:effectLst/>
                          <a:latin typeface="Calibri" panose="020F0502020204030204" pitchFamily="34" charset="0"/>
                          <a:ea typeface="Calibri" panose="020F0502020204030204" pitchFamily="34" charset="0"/>
                          <a:cs typeface="Calibri" panose="020F0502020204030204" pitchFamily="34" charset="0"/>
                        </a:rPr>
                        <a:t>Finding percentages of amounts without a calculator</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U554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8508283"/>
                  </a:ext>
                </a:extLst>
              </a:tr>
              <a:tr h="194701">
                <a:tc>
                  <a:txBody>
                    <a:bodyPr/>
                    <a:lstStyle/>
                    <a:p>
                      <a:pPr marL="228600" algn="ctr">
                        <a:lnSpc>
                          <a:spcPct val="107000"/>
                        </a:lnSpc>
                        <a:spcAft>
                          <a:spcPts val="800"/>
                        </a:spcAft>
                      </a:pPr>
                      <a:r>
                        <a:rPr lang="en-GB" sz="900">
                          <a:effectLst/>
                          <a:latin typeface="Calibri" panose="020F0502020204030204" pitchFamily="34" charset="0"/>
                          <a:ea typeface="Calibri" panose="020F0502020204030204" pitchFamily="34" charset="0"/>
                          <a:cs typeface="Calibri" panose="020F0502020204030204" pitchFamily="34" charset="0"/>
                        </a:rPr>
                        <a:t>Dividing fractions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U544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6696848"/>
                  </a:ext>
                </a:extLst>
              </a:tr>
              <a:tr h="194701">
                <a:tc>
                  <a:txBody>
                    <a:bodyPr/>
                    <a:lstStyle/>
                    <a:p>
                      <a:pPr marL="228600" algn="ctr">
                        <a:lnSpc>
                          <a:spcPct val="107000"/>
                        </a:lnSpc>
                        <a:spcAft>
                          <a:spcPts val="800"/>
                        </a:spcAft>
                      </a:pPr>
                      <a:r>
                        <a:rPr lang="en-GB" sz="900">
                          <a:effectLst/>
                          <a:latin typeface="Calibri" panose="020F0502020204030204" pitchFamily="34" charset="0"/>
                          <a:ea typeface="Calibri" panose="020F0502020204030204" pitchFamily="34" charset="0"/>
                          <a:cs typeface="Calibri" panose="020F0502020204030204" pitchFamily="34" charset="0"/>
                        </a:rPr>
                        <a:t>Using a written method to multiply decimals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U293</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3300421"/>
                  </a:ext>
                </a:extLst>
              </a:tr>
              <a:tr h="194701">
                <a:tc>
                  <a:txBody>
                    <a:bodyPr/>
                    <a:lstStyle/>
                    <a:p>
                      <a:pPr marL="228600" algn="ctr">
                        <a:lnSpc>
                          <a:spcPct val="107000"/>
                        </a:lnSpc>
                        <a:spcAft>
                          <a:spcPts val="800"/>
                        </a:spcAft>
                      </a:pPr>
                      <a:r>
                        <a:rPr lang="en-GB" sz="900">
                          <a:effectLst/>
                          <a:latin typeface="Calibri" panose="020F0502020204030204" pitchFamily="34" charset="0"/>
                          <a:ea typeface="Calibri" panose="020F0502020204030204" pitchFamily="34" charset="0"/>
                          <a:cs typeface="Calibri" panose="020F0502020204030204" pitchFamily="34" charset="0"/>
                        </a:rPr>
                        <a:t>Calculating with roots and powers, Index rules with negative indices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U851, U694, U235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2216364"/>
                  </a:ext>
                </a:extLst>
              </a:tr>
              <a:tr h="194701">
                <a:tc>
                  <a:txBody>
                    <a:bodyPr/>
                    <a:lstStyle/>
                    <a:p>
                      <a:pPr marL="228600" algn="ctr">
                        <a:lnSpc>
                          <a:spcPct val="107000"/>
                        </a:lnSpc>
                        <a:spcAft>
                          <a:spcPts val="800"/>
                        </a:spcAft>
                      </a:pPr>
                      <a:r>
                        <a:rPr lang="en-GB" sz="900">
                          <a:effectLst/>
                          <a:latin typeface="Calibri" panose="020F0502020204030204" pitchFamily="34" charset="0"/>
                          <a:ea typeface="Calibri" panose="020F0502020204030204" pitchFamily="34" charset="0"/>
                          <a:cs typeface="Calibri" panose="020F0502020204030204" pitchFamily="34" charset="0"/>
                        </a:rPr>
                        <a:t>Prime factor decomposition</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U739</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2062451"/>
                  </a:ext>
                </a:extLst>
              </a:tr>
              <a:tr h="194701">
                <a:tc>
                  <a:txBody>
                    <a:bodyPr/>
                    <a:lstStyle/>
                    <a:p>
                      <a:pPr marL="228600" algn="ctr">
                        <a:lnSpc>
                          <a:spcPct val="107000"/>
                        </a:lnSpc>
                        <a:spcAft>
                          <a:spcPts val="800"/>
                        </a:spcAft>
                      </a:pPr>
                      <a:r>
                        <a:rPr lang="en-GB" sz="900">
                          <a:effectLst/>
                          <a:latin typeface="Calibri" panose="020F0502020204030204" pitchFamily="34" charset="0"/>
                          <a:ea typeface="Calibri" panose="020F0502020204030204" pitchFamily="34" charset="0"/>
                          <a:cs typeface="Calibri" panose="020F0502020204030204" pitchFamily="34" charset="0"/>
                        </a:rPr>
                        <a:t>Finding the HCF and LCM using prime factor decomposition</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U250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5436860"/>
                  </a:ext>
                </a:extLst>
              </a:tr>
              <a:tr h="194701">
                <a:tc>
                  <a:txBody>
                    <a:bodyPr/>
                    <a:lstStyle/>
                    <a:p>
                      <a:pPr marL="228600" algn="ctr">
                        <a:lnSpc>
                          <a:spcPct val="107000"/>
                        </a:lnSpc>
                        <a:spcAft>
                          <a:spcPts val="800"/>
                        </a:spcAft>
                      </a:pPr>
                      <a:r>
                        <a:rPr lang="en-GB" sz="900">
                          <a:effectLst/>
                          <a:latin typeface="Calibri" panose="020F0502020204030204" pitchFamily="34" charset="0"/>
                          <a:ea typeface="Calibri" panose="020F0502020204030204" pitchFamily="34" charset="0"/>
                          <a:cs typeface="Calibri" panose="020F0502020204030204" pitchFamily="34" charset="0"/>
                        </a:rPr>
                        <a:t>Calculating the mean</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U291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9345203"/>
                  </a:ext>
                </a:extLst>
              </a:tr>
              <a:tr h="194701">
                <a:tc>
                  <a:txBody>
                    <a:bodyPr/>
                    <a:lstStyle/>
                    <a:p>
                      <a:pPr marL="228600" algn="ctr">
                        <a:lnSpc>
                          <a:spcPct val="107000"/>
                        </a:lnSpc>
                        <a:spcAft>
                          <a:spcPts val="800"/>
                        </a:spcAft>
                      </a:pPr>
                      <a:r>
                        <a:rPr lang="en-GB" sz="900">
                          <a:effectLst/>
                          <a:latin typeface="Calibri" panose="020F0502020204030204" pitchFamily="34" charset="0"/>
                          <a:ea typeface="Calibri" panose="020F0502020204030204" pitchFamily="34" charset="0"/>
                          <a:cs typeface="Calibri" panose="020F0502020204030204" pitchFamily="34" charset="0"/>
                        </a:rPr>
                        <a:t>Constructing perpendicular bisectors and lines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U245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8247502"/>
                  </a:ext>
                </a:extLst>
              </a:tr>
              <a:tr h="194701">
                <a:tc>
                  <a:txBody>
                    <a:bodyPr/>
                    <a:lstStyle/>
                    <a:p>
                      <a:pPr marL="228600" algn="ctr">
                        <a:lnSpc>
                          <a:spcPct val="107000"/>
                        </a:lnSpc>
                        <a:spcAft>
                          <a:spcPts val="800"/>
                        </a:spcAft>
                      </a:pPr>
                      <a:r>
                        <a:rPr lang="en-GB" sz="900">
                          <a:effectLst/>
                          <a:latin typeface="Calibri" panose="020F0502020204030204" pitchFamily="34" charset="0"/>
                          <a:ea typeface="Calibri" panose="020F0502020204030204" pitchFamily="34" charset="0"/>
                          <a:cs typeface="Calibri" panose="020F0502020204030204" pitchFamily="34" charset="0"/>
                        </a:rPr>
                        <a:t>Angles in triangles, Constructing and solving equations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U628, U599</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8721053"/>
                  </a:ext>
                </a:extLst>
              </a:tr>
              <a:tr h="298742">
                <a:tc>
                  <a:txBody>
                    <a:bodyPr/>
                    <a:lstStyle/>
                    <a:p>
                      <a:pPr marL="228600" algn="ctr">
                        <a:lnSpc>
                          <a:spcPct val="107000"/>
                        </a:lnSpc>
                        <a:spcAft>
                          <a:spcPts val="800"/>
                        </a:spcAft>
                      </a:pPr>
                      <a:r>
                        <a:rPr lang="en-GB" sz="900">
                          <a:effectLst/>
                          <a:latin typeface="Calibri" panose="020F0502020204030204" pitchFamily="34" charset="0"/>
                          <a:ea typeface="Calibri" panose="020F0502020204030204" pitchFamily="34" charset="0"/>
                          <a:cs typeface="Calibri" panose="020F0502020204030204" pitchFamily="34" charset="0"/>
                        </a:rPr>
                        <a:t>Constructing and solving equations, Solving direct proportion word problems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U599, U721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8485180"/>
                  </a:ext>
                </a:extLst>
              </a:tr>
              <a:tr h="194701">
                <a:tc>
                  <a:txBody>
                    <a:bodyPr/>
                    <a:lstStyle/>
                    <a:p>
                      <a:pPr marL="228600" algn="ctr">
                        <a:lnSpc>
                          <a:spcPct val="107000"/>
                        </a:lnSpc>
                        <a:spcAft>
                          <a:spcPts val="800"/>
                        </a:spcAft>
                      </a:pPr>
                      <a:r>
                        <a:rPr lang="en-GB" sz="900">
                          <a:effectLst/>
                          <a:latin typeface="Calibri" panose="020F0502020204030204" pitchFamily="34" charset="0"/>
                          <a:ea typeface="Calibri" panose="020F0502020204030204" pitchFamily="34" charset="0"/>
                          <a:cs typeface="Calibri" panose="020F0502020204030204" pitchFamily="34" charset="0"/>
                        </a:rPr>
                        <a:t>Calculating with density</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U910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3341047"/>
                  </a:ext>
                </a:extLst>
              </a:tr>
              <a:tr h="194701">
                <a:tc>
                  <a:txBody>
                    <a:bodyPr/>
                    <a:lstStyle/>
                    <a:p>
                      <a:pPr marL="228600" algn="ctr">
                        <a:lnSpc>
                          <a:spcPct val="107000"/>
                        </a:lnSpc>
                        <a:spcAft>
                          <a:spcPts val="800"/>
                        </a:spcAft>
                      </a:pPr>
                      <a:r>
                        <a:rPr lang="en-GB" sz="900">
                          <a:effectLst/>
                          <a:latin typeface="Calibri" panose="020F0502020204030204" pitchFamily="34" charset="0"/>
                          <a:ea typeface="Calibri" panose="020F0502020204030204" pitchFamily="34" charset="0"/>
                          <a:cs typeface="Calibri" panose="020F0502020204030204" pitchFamily="34" charset="0"/>
                        </a:rPr>
                        <a:t>Estimating calculations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U225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3965113"/>
                  </a:ext>
                </a:extLst>
              </a:tr>
              <a:tr h="194701">
                <a:tc>
                  <a:txBody>
                    <a:bodyPr/>
                    <a:lstStyle/>
                    <a:p>
                      <a:pPr marL="228600" algn="ctr">
                        <a:lnSpc>
                          <a:spcPct val="107000"/>
                        </a:lnSpc>
                        <a:spcAft>
                          <a:spcPts val="800"/>
                        </a:spcAft>
                      </a:pPr>
                      <a:r>
                        <a:rPr lang="en-GB" sz="900">
                          <a:effectLst/>
                          <a:latin typeface="Calibri" panose="020F0502020204030204" pitchFamily="34" charset="0"/>
                          <a:ea typeface="Calibri" panose="020F0502020204030204" pitchFamily="34" charset="0"/>
                          <a:cs typeface="Calibri" panose="020F0502020204030204" pitchFamily="34" charset="0"/>
                        </a:rPr>
                        <a:t>Expanding double brackets, factorising difference of two squares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U768, U963</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801" marR="51801"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935604"/>
                  </a:ext>
                </a:extLst>
              </a:tr>
            </a:tbl>
          </a:graphicData>
        </a:graphic>
      </p:graphicFrame>
    </p:spTree>
    <p:extLst>
      <p:ext uri="{BB962C8B-B14F-4D97-AF65-F5344CB8AC3E}">
        <p14:creationId xmlns:p14="http://schemas.microsoft.com/office/powerpoint/2010/main" val="143376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DE8B7E-6FA4-7379-6598-65E53FA49E2C}"/>
              </a:ext>
            </a:extLst>
          </p:cNvPr>
          <p:cNvSpPr txBox="1"/>
          <p:nvPr/>
        </p:nvSpPr>
        <p:spPr>
          <a:xfrm>
            <a:off x="388088" y="152338"/>
            <a:ext cx="6081823" cy="2769156"/>
          </a:xfrm>
          <a:prstGeom prst="rect">
            <a:avLst/>
          </a:prstGeom>
          <a:noFill/>
        </p:spPr>
        <p:txBody>
          <a:bodyPr wrap="square">
            <a:spAutoFit/>
          </a:bodyPr>
          <a:lstStyle/>
          <a:p>
            <a:pPr marL="228600" algn="ctr">
              <a:tabLst>
                <a:tab pos="2865755" algn="ctr"/>
                <a:tab pos="5731510" algn="r"/>
              </a:tabLst>
            </a:pPr>
            <a:r>
              <a:rPr lang="en-GB" sz="1200" b="1" u="sng" dirty="0">
                <a:effectLst/>
                <a:latin typeface="Futura Md BT" panose="020B0802020204020204" pitchFamily="34" charset="0"/>
              </a:rPr>
              <a:t>Mathematics Foundation Tier</a:t>
            </a:r>
          </a:p>
          <a:p>
            <a:pPr marL="228600">
              <a:tabLst>
                <a:tab pos="2865755" algn="ctr"/>
                <a:tab pos="5731510" algn="r"/>
              </a:tabLst>
            </a:pPr>
            <a:endParaRPr lang="en-GB" sz="1200" b="1" u="sng" dirty="0">
              <a:latin typeface="Futura Md BT" panose="020B0802020204020204" pitchFamily="34" charset="0"/>
              <a:ea typeface="Calibri" panose="020F0502020204030204" pitchFamily="34" charset="0"/>
              <a:cs typeface="Times New Roman" panose="02020603050405020304" pitchFamily="18" charset="0"/>
            </a:endParaRPr>
          </a:p>
          <a:p>
            <a:pPr marL="400050" indent="-171450">
              <a:buFont typeface="Arial" panose="020B0604020202020204" pitchFamily="34" charset="0"/>
              <a:buChar char="•"/>
              <a:tabLst>
                <a:tab pos="2865755" algn="ctr"/>
                <a:tab pos="5731510" algn="r"/>
              </a:tabLst>
            </a:pPr>
            <a:r>
              <a:rPr lang="en-GB" sz="1200" dirty="0">
                <a:effectLst/>
                <a:latin typeface="Futura (Light)" panose="020B7200000000000000" pitchFamily="34" charset="0"/>
                <a:ea typeface="Calibri" panose="020F0502020204030204" pitchFamily="34" charset="0"/>
                <a:cs typeface="Times New Roman" panose="02020603050405020304" pitchFamily="18" charset="0"/>
              </a:rPr>
              <a:t>This topic list should be used to target your revision for the upcoming assessment. It is a list of all the topics that will be tested, along with the corresponding video numbers for </a:t>
            </a:r>
            <a:r>
              <a:rPr lang="en-GB" sz="1200" dirty="0" err="1">
                <a:effectLst/>
                <a:latin typeface="Futura (Light)" panose="020B7200000000000000" pitchFamily="34" charset="0"/>
                <a:ea typeface="Calibri" panose="020F0502020204030204" pitchFamily="34" charset="0"/>
                <a:cs typeface="Times New Roman" panose="02020603050405020304" pitchFamily="18" charset="0"/>
              </a:rPr>
              <a:t>SparxMaths</a:t>
            </a:r>
            <a:r>
              <a:rPr lang="en-GB" sz="1200" dirty="0">
                <a:effectLst/>
                <a:latin typeface="Futura (Light)" panose="020B7200000000000000" pitchFamily="34" charset="0"/>
                <a:ea typeface="Calibri" panose="020F0502020204030204" pitchFamily="34" charset="0"/>
                <a:cs typeface="Times New Roman" panose="02020603050405020304" pitchFamily="18" charset="0"/>
              </a:rPr>
              <a:t>. Other useful websites- www.examq.co.uk, www.1stclassmaths.com, www.gcsemathsquestions.co.uk.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228600">
              <a:tabLst>
                <a:tab pos="2865755" algn="ctr"/>
                <a:tab pos="5731510" algn="r"/>
              </a:tabLs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07000"/>
              </a:lnSpc>
              <a:spcAft>
                <a:spcPts val="800"/>
              </a:spcAft>
              <a:buFont typeface="Arial" panose="020B0604020202020204" pitchFamily="34" charset="0"/>
              <a:buChar char="•"/>
            </a:pPr>
            <a:r>
              <a:rPr lang="en-GB" sz="1200" dirty="0">
                <a:effectLst/>
                <a:latin typeface="Futura (Light)" panose="020B7200000000000000" pitchFamily="34" charset="0"/>
                <a:ea typeface="Calibri" panose="020F0502020204030204" pitchFamily="34" charset="0"/>
                <a:cs typeface="Times New Roman" panose="02020603050405020304" pitchFamily="18" charset="0"/>
              </a:rPr>
              <a:t>You should work your way through the relevant topics, ensuring that you watch the instructional videos, take notes, complete the quizzes, and then self-mark.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gn="just">
              <a:lnSpc>
                <a:spcPct val="107000"/>
              </a:lnSpc>
              <a:spcAft>
                <a:spcPts val="800"/>
              </a:spcAft>
              <a:buFont typeface="Arial" panose="020B0604020202020204" pitchFamily="34" charset="0"/>
              <a:buChar char="•"/>
            </a:pPr>
            <a:r>
              <a:rPr lang="en-GB" sz="1200" dirty="0">
                <a:effectLst/>
                <a:latin typeface="Futura (Light)" panose="020B7200000000000000" pitchFamily="34" charset="0"/>
                <a:ea typeface="Calibri" panose="020F0502020204030204" pitchFamily="34" charset="0"/>
                <a:cs typeface="Times New Roman" panose="02020603050405020304" pitchFamily="18" charset="0"/>
              </a:rPr>
              <a:t>For </a:t>
            </a:r>
            <a:r>
              <a:rPr lang="en-GB" sz="1200" b="1" u="sng" dirty="0">
                <a:effectLst/>
                <a:latin typeface="Futura (Light)" panose="020B7200000000000000" pitchFamily="34" charset="0"/>
                <a:ea typeface="Calibri" panose="020F0502020204030204" pitchFamily="34" charset="0"/>
                <a:cs typeface="Times New Roman" panose="02020603050405020304" pitchFamily="18" charset="0"/>
              </a:rPr>
              <a:t>PPE1, </a:t>
            </a:r>
            <a:r>
              <a:rPr lang="en-GB" sz="1200" b="1" u="sng" dirty="0">
                <a:latin typeface="Futura (Light)" panose="020B7200000000000000" pitchFamily="34" charset="0"/>
                <a:ea typeface="Calibri" panose="020F0502020204030204" pitchFamily="34" charset="0"/>
                <a:cs typeface="Times New Roman" panose="02020603050405020304" pitchFamily="18" charset="0"/>
              </a:rPr>
              <a:t>you </a:t>
            </a:r>
            <a:r>
              <a:rPr lang="en-GB" sz="1200" b="1" u="sng" dirty="0">
                <a:effectLst/>
                <a:latin typeface="Futura (Light)" panose="020B7200000000000000" pitchFamily="34" charset="0"/>
                <a:ea typeface="Calibri" panose="020F0502020204030204" pitchFamily="34" charset="0"/>
                <a:cs typeface="Times New Roman" panose="02020603050405020304" pitchFamily="18" charset="0"/>
              </a:rPr>
              <a:t>will sit three examinations </a:t>
            </a:r>
            <a:r>
              <a:rPr lang="en-GB" sz="1200" dirty="0">
                <a:effectLst/>
                <a:latin typeface="Futura (Light)" panose="020B7200000000000000" pitchFamily="34" charset="0"/>
                <a:ea typeface="Calibri" panose="020F0502020204030204" pitchFamily="34" charset="0"/>
                <a:cs typeface="Times New Roman" panose="02020603050405020304" pitchFamily="18" charset="0"/>
              </a:rPr>
              <a:t>(as you will do for your actual GCSEs. </a:t>
            </a:r>
            <a:r>
              <a:rPr lang="en-GB" sz="1200" u="sng" dirty="0">
                <a:effectLst/>
                <a:latin typeface="Futura (Light)" panose="020B7200000000000000" pitchFamily="34" charset="0"/>
                <a:ea typeface="Calibri" panose="020F0502020204030204" pitchFamily="34" charset="0"/>
                <a:cs typeface="Times New Roman" panose="02020603050405020304" pitchFamily="18" charset="0"/>
              </a:rPr>
              <a:t>All papers are 1 hour  and 30mins. Paper 1 is non-calculator, and Paper 2 and 3 are calculator </a:t>
            </a:r>
          </a:p>
          <a:p>
            <a:pPr marL="171450" indent="-171450" algn="just">
              <a:lnSpc>
                <a:spcPct val="107000"/>
              </a:lnSpc>
              <a:spcAft>
                <a:spcPts val="800"/>
              </a:spcAft>
              <a:buFont typeface="Arial" panose="020B0604020202020204" pitchFamily="34" charset="0"/>
              <a:buChar char="•"/>
            </a:pPr>
            <a:r>
              <a:rPr lang="en-GB" sz="1200" dirty="0">
                <a:effectLst/>
                <a:latin typeface="Futura (Light)" panose="020B7200000000000000" pitchFamily="34" charset="0"/>
                <a:ea typeface="Calibri" panose="020F0502020204030204" pitchFamily="34" charset="0"/>
                <a:cs typeface="Times New Roman" panose="02020603050405020304" pitchFamily="18" charset="0"/>
              </a:rPr>
              <a:t>Calculators will not be given to the pupils for their PPEs, however these are available to purchase via ParentPay. If you have any queries then please see Mr. Jones. </a:t>
            </a:r>
          </a:p>
        </p:txBody>
      </p:sp>
      <p:graphicFrame>
        <p:nvGraphicFramePr>
          <p:cNvPr id="4" name="Table 3">
            <a:extLst>
              <a:ext uri="{FF2B5EF4-FFF2-40B4-BE49-F238E27FC236}">
                <a16:creationId xmlns:a16="http://schemas.microsoft.com/office/drawing/2014/main" id="{2533946C-1E3F-F9E5-9A6B-58E168E86E2D}"/>
              </a:ext>
            </a:extLst>
          </p:cNvPr>
          <p:cNvGraphicFramePr>
            <a:graphicFrameLocks noGrp="1"/>
          </p:cNvGraphicFramePr>
          <p:nvPr>
            <p:extLst>
              <p:ext uri="{D42A27DB-BD31-4B8C-83A1-F6EECF244321}">
                <p14:modId xmlns:p14="http://schemas.microsoft.com/office/powerpoint/2010/main" val="2665326025"/>
              </p:ext>
            </p:extLst>
          </p:nvPr>
        </p:nvGraphicFramePr>
        <p:xfrm>
          <a:off x="850900" y="2921495"/>
          <a:ext cx="5003800" cy="6679781"/>
        </p:xfrm>
        <a:graphic>
          <a:graphicData uri="http://schemas.openxmlformats.org/drawingml/2006/table">
            <a:tbl>
              <a:tblPr firstRow="1" firstCol="1" bandRow="1"/>
              <a:tblGrid>
                <a:gridCol w="3620910">
                  <a:extLst>
                    <a:ext uri="{9D8B030D-6E8A-4147-A177-3AD203B41FA5}">
                      <a16:colId xmlns:a16="http://schemas.microsoft.com/office/drawing/2014/main" val="3081658281"/>
                    </a:ext>
                  </a:extLst>
                </a:gridCol>
                <a:gridCol w="1382890">
                  <a:extLst>
                    <a:ext uri="{9D8B030D-6E8A-4147-A177-3AD203B41FA5}">
                      <a16:colId xmlns:a16="http://schemas.microsoft.com/office/drawing/2014/main" val="3582534328"/>
                    </a:ext>
                  </a:extLst>
                </a:gridCol>
              </a:tblGrid>
              <a:tr h="479471">
                <a:tc>
                  <a:txBody>
                    <a:bodyPr/>
                    <a:lstStyle/>
                    <a:p>
                      <a:pPr marL="228600" algn="ctr">
                        <a:lnSpc>
                          <a:spcPct val="107000"/>
                        </a:lnSpc>
                        <a:spcAft>
                          <a:spcPts val="800"/>
                        </a:spcAft>
                      </a:pPr>
                      <a:r>
                        <a:rPr lang="en-GB" sz="1100" b="1">
                          <a:effectLst/>
                          <a:latin typeface="Calibri" panose="020F0502020204030204" pitchFamily="34" charset="0"/>
                          <a:ea typeface="Calibri" panose="020F0502020204030204" pitchFamily="34" charset="0"/>
                          <a:cs typeface="Times New Roman" panose="02020603050405020304" pitchFamily="18" charset="0"/>
                        </a:rPr>
                        <a:t>Foundation Tier – Paper 2F Topics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100" b="1" dirty="0" err="1">
                          <a:effectLst/>
                          <a:latin typeface="Calibri" panose="020F0502020204030204" pitchFamily="34" charset="0"/>
                          <a:ea typeface="Calibri" panose="020F0502020204030204" pitchFamily="34" charset="0"/>
                          <a:cs typeface="Times New Roman" panose="02020603050405020304" pitchFamily="18" charset="0"/>
                        </a:rPr>
                        <a:t>SparxMaths</a:t>
                      </a:r>
                      <a:endParaRPr lang="en-GB" sz="800" b="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Topic Code(s)</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5438166"/>
                  </a:ext>
                </a:extLst>
              </a:tr>
              <a:tr h="200010">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Using a ruler, Using a calculator</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M985, U926</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1805940"/>
                  </a:ext>
                </a:extLst>
              </a:tr>
              <a:tr h="200010">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Finding averages from grouped data</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U877</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4684985"/>
                  </a:ext>
                </a:extLst>
              </a:tr>
              <a:tr h="200010">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Plotting graphs of quadratic functions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U989</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2432153"/>
                  </a:ext>
                </a:extLst>
              </a:tr>
              <a:tr h="200010">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Rounding decimals using significant figures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U965</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4121163"/>
                  </a:ext>
                </a:extLst>
              </a:tr>
              <a:tr h="200010">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Pictograms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U506</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6773478"/>
                  </a:ext>
                </a:extLst>
              </a:tr>
              <a:tr h="200010">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Pythagoras' theorem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U385</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9336774"/>
                  </a:ext>
                </a:extLst>
              </a:tr>
              <a:tr h="200010">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Finding the HCF and LCM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U250, U751</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9037623"/>
                  </a:ext>
                </a:extLst>
              </a:tr>
              <a:tr h="200010">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Constructing Loci</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U820</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5011263"/>
                  </a:ext>
                </a:extLst>
              </a:tr>
              <a:tr h="200010">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Similar shapes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U578</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5993121"/>
                  </a:ext>
                </a:extLst>
              </a:tr>
              <a:tr h="200010">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 Angles on parallel lines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U826</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3715876"/>
                  </a:ext>
                </a:extLst>
              </a:tr>
              <a:tr h="200010">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Construct and solve equations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U599</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9224842"/>
                  </a:ext>
                </a:extLst>
              </a:tr>
              <a:tr h="200010">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Using algebraic notation</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U613</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7655432"/>
                  </a:ext>
                </a:extLst>
              </a:tr>
              <a:tr h="200010">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Prime factor decomposition</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U739</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1340674"/>
                  </a:ext>
                </a:extLst>
              </a:tr>
              <a:tr h="200010">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Finding percentages and fractions of amounts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U349, U916</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9902723"/>
                  </a:ext>
                </a:extLst>
              </a:tr>
              <a:tr h="200010">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Ordering negative numbers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U947</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9111512"/>
                  </a:ext>
                </a:extLst>
              </a:tr>
              <a:tr h="200010">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Converting units of length, mass and capacity</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U388</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267461"/>
                  </a:ext>
                </a:extLst>
              </a:tr>
              <a:tr h="200010">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Converting between fractions, decimals and percentages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U888</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0613724"/>
                  </a:ext>
                </a:extLst>
              </a:tr>
              <a:tr h="200010">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Line and shape properties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U121</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1259187"/>
                  </a:ext>
                </a:extLst>
              </a:tr>
              <a:tr h="200010">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Understanding, measuring and drawing angles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U447</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7225040"/>
                  </a:ext>
                </a:extLst>
              </a:tr>
              <a:tr h="200010">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Calculating midpoints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U933</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0351483"/>
                  </a:ext>
                </a:extLst>
              </a:tr>
              <a:tr h="200010">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Solving direct proportion word problems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U721</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3997974"/>
                  </a:ext>
                </a:extLst>
              </a:tr>
              <a:tr h="200010">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Sample space diagrams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U104</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0111521"/>
                  </a:ext>
                </a:extLst>
              </a:tr>
              <a:tr h="200010">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Coordinates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U789</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7240704"/>
                  </a:ext>
                </a:extLst>
              </a:tr>
              <a:tr h="200010">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Using and interpreting linear graphs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U638</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3179942"/>
                  </a:ext>
                </a:extLst>
              </a:tr>
              <a:tr h="200010">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Substituting into formulae</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U585, U144</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1840918"/>
                  </a:ext>
                </a:extLst>
              </a:tr>
              <a:tr h="200010">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Writing probabilities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U408, U510</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4127719"/>
                  </a:ext>
                </a:extLst>
              </a:tr>
              <a:tr h="200010">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Calculating with speed</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U151</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5547614"/>
                  </a:ext>
                </a:extLst>
              </a:tr>
              <a:tr h="200010">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Simple interest calculations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U533</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2355770"/>
                  </a:ext>
                </a:extLst>
              </a:tr>
              <a:tr h="200010">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Finding unknown sides in similar shapes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U578</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2073548"/>
                  </a:ext>
                </a:extLst>
              </a:tr>
              <a:tr h="200010">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Writing, simplifying and sharing in ratios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U687, U577</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8182860"/>
                  </a:ext>
                </a:extLst>
              </a:tr>
              <a:tr h="200010">
                <a:tc>
                  <a:txBody>
                    <a:bodyPr/>
                    <a:lstStyle/>
                    <a:p>
                      <a:pPr algn="ctr">
                        <a:lnSpc>
                          <a:spcPct val="107000"/>
                        </a:lnSpc>
                        <a:spcAft>
                          <a:spcPts val="800"/>
                        </a:spcAft>
                      </a:pPr>
                      <a:r>
                        <a:rPr lang="en-GB" sz="900">
                          <a:solidFill>
                            <a:srgbClr val="000000"/>
                          </a:solidFill>
                          <a:effectLst/>
                          <a:latin typeface="Calibri" panose="020F0502020204030204" pitchFamily="34" charset="0"/>
                          <a:ea typeface="Calibri" panose="020F0502020204030204" pitchFamily="34" charset="0"/>
                          <a:cs typeface="Calibri" panose="020F0502020204030204" pitchFamily="34" charset="0"/>
                        </a:rPr>
                        <a:t>Direct proportion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U721</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343" marR="5134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9201716"/>
                  </a:ext>
                </a:extLst>
              </a:tr>
            </a:tbl>
          </a:graphicData>
        </a:graphic>
      </p:graphicFrame>
    </p:spTree>
    <p:extLst>
      <p:ext uri="{BB962C8B-B14F-4D97-AF65-F5344CB8AC3E}">
        <p14:creationId xmlns:p14="http://schemas.microsoft.com/office/powerpoint/2010/main" val="54001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DE8B7E-6FA4-7379-6598-65E53FA49E2C}"/>
              </a:ext>
            </a:extLst>
          </p:cNvPr>
          <p:cNvSpPr txBox="1"/>
          <p:nvPr/>
        </p:nvSpPr>
        <p:spPr>
          <a:xfrm>
            <a:off x="388088" y="235441"/>
            <a:ext cx="6081823" cy="2966774"/>
          </a:xfrm>
          <a:prstGeom prst="rect">
            <a:avLst/>
          </a:prstGeom>
          <a:noFill/>
        </p:spPr>
        <p:txBody>
          <a:bodyPr wrap="square">
            <a:spAutoFit/>
          </a:bodyPr>
          <a:lstStyle/>
          <a:p>
            <a:pPr marL="228600" algn="ctr">
              <a:tabLst>
                <a:tab pos="2865755" algn="ctr"/>
                <a:tab pos="5731510" algn="r"/>
              </a:tabLst>
            </a:pPr>
            <a:r>
              <a:rPr lang="en-GB" sz="1200" b="1" u="sng" dirty="0">
                <a:effectLst/>
                <a:latin typeface="Futura Md BT" panose="020B0802020204020204" pitchFamily="34" charset="0"/>
              </a:rPr>
              <a:t>Mathematics Foundation Tier</a:t>
            </a:r>
          </a:p>
          <a:p>
            <a:pPr marL="228600">
              <a:tabLst>
                <a:tab pos="2865755" algn="ctr"/>
                <a:tab pos="5731510" algn="r"/>
              </a:tabLst>
            </a:pPr>
            <a:endParaRPr lang="en-GB" sz="1200" b="1" u="sng" dirty="0">
              <a:latin typeface="Futura Md BT" panose="020B0802020204020204" pitchFamily="34" charset="0"/>
              <a:ea typeface="Calibri" panose="020F0502020204030204" pitchFamily="34" charset="0"/>
              <a:cs typeface="Times New Roman" panose="02020603050405020304" pitchFamily="18" charset="0"/>
            </a:endParaRPr>
          </a:p>
          <a:p>
            <a:pPr marL="400050" indent="-171450">
              <a:buFont typeface="Arial" panose="020B0604020202020204" pitchFamily="34" charset="0"/>
              <a:buChar char="•"/>
              <a:tabLst>
                <a:tab pos="2865755" algn="ctr"/>
                <a:tab pos="5731510" algn="r"/>
              </a:tabLst>
            </a:pPr>
            <a:r>
              <a:rPr lang="en-GB" sz="1200" dirty="0">
                <a:effectLst/>
                <a:latin typeface="Futura (Light)" panose="020B7200000000000000" pitchFamily="34" charset="0"/>
                <a:ea typeface="Calibri" panose="020F0502020204030204" pitchFamily="34" charset="0"/>
                <a:cs typeface="Times New Roman" panose="02020603050405020304" pitchFamily="18" charset="0"/>
              </a:rPr>
              <a:t>This topic list should be used to target your revision for the upcoming assessment. It is a list of all the topics that will be tested, along with the corresponding video numbers for </a:t>
            </a:r>
            <a:r>
              <a:rPr lang="en-GB" sz="1200" dirty="0" err="1">
                <a:effectLst/>
                <a:latin typeface="Futura (Light)" panose="020B7200000000000000" pitchFamily="34" charset="0"/>
                <a:ea typeface="Calibri" panose="020F0502020204030204" pitchFamily="34" charset="0"/>
                <a:cs typeface="Times New Roman" panose="02020603050405020304" pitchFamily="18" charset="0"/>
              </a:rPr>
              <a:t>SparxMaths</a:t>
            </a:r>
            <a:r>
              <a:rPr lang="en-GB" sz="1200" dirty="0">
                <a:effectLst/>
                <a:latin typeface="Futura (Light)" panose="020B7200000000000000" pitchFamily="34" charset="0"/>
                <a:ea typeface="Calibri" panose="020F0502020204030204" pitchFamily="34" charset="0"/>
                <a:cs typeface="Times New Roman" panose="02020603050405020304" pitchFamily="18" charset="0"/>
              </a:rPr>
              <a:t>. Other useful websites- www.examq.co.uk, www.1stclassmaths.com, www.gcsemathsquestions.co.uk.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228600">
              <a:tabLst>
                <a:tab pos="2865755" algn="ctr"/>
                <a:tab pos="5731510" algn="r"/>
              </a:tabLs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07000"/>
              </a:lnSpc>
              <a:spcAft>
                <a:spcPts val="800"/>
              </a:spcAft>
              <a:buFont typeface="Arial" panose="020B0604020202020204" pitchFamily="34" charset="0"/>
              <a:buChar char="•"/>
            </a:pPr>
            <a:r>
              <a:rPr lang="en-GB" sz="1200" dirty="0">
                <a:effectLst/>
                <a:latin typeface="Futura (Light)" panose="020B7200000000000000" pitchFamily="34" charset="0"/>
                <a:ea typeface="Calibri" panose="020F0502020204030204" pitchFamily="34" charset="0"/>
                <a:cs typeface="Times New Roman" panose="02020603050405020304" pitchFamily="18" charset="0"/>
              </a:rPr>
              <a:t>You should work your way through the relevant topics, ensuring that you watch the instructional videos, take notes, complete the quizzes, and then self-mark.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gn="just">
              <a:lnSpc>
                <a:spcPct val="107000"/>
              </a:lnSpc>
              <a:spcAft>
                <a:spcPts val="800"/>
              </a:spcAft>
              <a:buFont typeface="Arial" panose="020B0604020202020204" pitchFamily="34" charset="0"/>
              <a:buChar char="•"/>
            </a:pPr>
            <a:r>
              <a:rPr lang="en-GB" sz="1200" dirty="0">
                <a:effectLst/>
                <a:latin typeface="Futura (Light)" panose="020B7200000000000000" pitchFamily="34" charset="0"/>
                <a:ea typeface="Calibri" panose="020F0502020204030204" pitchFamily="34" charset="0"/>
                <a:cs typeface="Times New Roman" panose="02020603050405020304" pitchFamily="18" charset="0"/>
              </a:rPr>
              <a:t>For </a:t>
            </a:r>
            <a:r>
              <a:rPr lang="en-GB" sz="1200" b="1" u="sng" dirty="0">
                <a:effectLst/>
                <a:latin typeface="Futura (Light)" panose="020B7200000000000000" pitchFamily="34" charset="0"/>
                <a:ea typeface="Calibri" panose="020F0502020204030204" pitchFamily="34" charset="0"/>
                <a:cs typeface="Times New Roman" panose="02020603050405020304" pitchFamily="18" charset="0"/>
              </a:rPr>
              <a:t>PPE1, </a:t>
            </a:r>
            <a:r>
              <a:rPr lang="en-GB" sz="1200" b="1" u="sng" dirty="0">
                <a:latin typeface="Futura (Light)" panose="020B7200000000000000" pitchFamily="34" charset="0"/>
                <a:ea typeface="Calibri" panose="020F0502020204030204" pitchFamily="34" charset="0"/>
                <a:cs typeface="Times New Roman" panose="02020603050405020304" pitchFamily="18" charset="0"/>
              </a:rPr>
              <a:t>you </a:t>
            </a:r>
            <a:r>
              <a:rPr lang="en-GB" sz="1200" b="1" u="sng" dirty="0">
                <a:effectLst/>
                <a:latin typeface="Futura (Light)" panose="020B7200000000000000" pitchFamily="34" charset="0"/>
                <a:ea typeface="Calibri" panose="020F0502020204030204" pitchFamily="34" charset="0"/>
                <a:cs typeface="Times New Roman" panose="02020603050405020304" pitchFamily="18" charset="0"/>
              </a:rPr>
              <a:t>will sit three examinations </a:t>
            </a:r>
            <a:r>
              <a:rPr lang="en-GB" sz="1200" dirty="0">
                <a:effectLst/>
                <a:latin typeface="Futura (Light)" panose="020B7200000000000000" pitchFamily="34" charset="0"/>
                <a:ea typeface="Calibri" panose="020F0502020204030204" pitchFamily="34" charset="0"/>
                <a:cs typeface="Times New Roman" panose="02020603050405020304" pitchFamily="18" charset="0"/>
              </a:rPr>
              <a:t>(as you will do for your actual GCSEs). </a:t>
            </a:r>
            <a:r>
              <a:rPr lang="en-GB" sz="1200" u="sng" dirty="0">
                <a:effectLst/>
                <a:latin typeface="Futura (Light)" panose="020B7200000000000000" pitchFamily="34" charset="0"/>
                <a:ea typeface="Calibri" panose="020F0502020204030204" pitchFamily="34" charset="0"/>
                <a:cs typeface="Times New Roman" panose="02020603050405020304" pitchFamily="18" charset="0"/>
              </a:rPr>
              <a:t>All papers are 1 hour  and 30mins. Paper 1 is non-calculator, and Paper 2 and 3 are calculator </a:t>
            </a:r>
          </a:p>
          <a:p>
            <a:pPr marL="171450" indent="-171450" algn="just">
              <a:lnSpc>
                <a:spcPct val="107000"/>
              </a:lnSpc>
              <a:spcAft>
                <a:spcPts val="800"/>
              </a:spcAft>
              <a:buFont typeface="Arial" panose="020B0604020202020204" pitchFamily="34" charset="0"/>
              <a:buChar char="•"/>
            </a:pPr>
            <a:r>
              <a:rPr lang="en-GB" sz="1200" dirty="0">
                <a:effectLst/>
                <a:latin typeface="Futura (Light)" panose="020B7200000000000000" pitchFamily="34" charset="0"/>
                <a:ea typeface="Calibri" panose="020F0502020204030204" pitchFamily="34" charset="0"/>
                <a:cs typeface="Times New Roman" panose="02020603050405020304" pitchFamily="18" charset="0"/>
              </a:rPr>
              <a:t>Calculators will not be given to the pupils for their PPEs, however these are available to purchase via ParentPay. If you have any queries then please see Mr. Jones. </a:t>
            </a:r>
          </a:p>
        </p:txBody>
      </p:sp>
      <p:graphicFrame>
        <p:nvGraphicFramePr>
          <p:cNvPr id="4" name="Table 3">
            <a:extLst>
              <a:ext uri="{FF2B5EF4-FFF2-40B4-BE49-F238E27FC236}">
                <a16:creationId xmlns:a16="http://schemas.microsoft.com/office/drawing/2014/main" id="{D2DAEFBE-9F3B-E89C-837A-C14054C72120}"/>
              </a:ext>
            </a:extLst>
          </p:cNvPr>
          <p:cNvGraphicFramePr>
            <a:graphicFrameLocks noGrp="1"/>
          </p:cNvGraphicFramePr>
          <p:nvPr>
            <p:extLst>
              <p:ext uri="{D42A27DB-BD31-4B8C-83A1-F6EECF244321}">
                <p14:modId xmlns:p14="http://schemas.microsoft.com/office/powerpoint/2010/main" val="3729784347"/>
              </p:ext>
            </p:extLst>
          </p:nvPr>
        </p:nvGraphicFramePr>
        <p:xfrm>
          <a:off x="1333500" y="3202215"/>
          <a:ext cx="4401717" cy="6468347"/>
        </p:xfrm>
        <a:graphic>
          <a:graphicData uri="http://schemas.openxmlformats.org/drawingml/2006/table">
            <a:tbl>
              <a:tblPr firstRow="1" firstCol="1" bandRow="1"/>
              <a:tblGrid>
                <a:gridCol w="3321947">
                  <a:extLst>
                    <a:ext uri="{9D8B030D-6E8A-4147-A177-3AD203B41FA5}">
                      <a16:colId xmlns:a16="http://schemas.microsoft.com/office/drawing/2014/main" val="118204912"/>
                    </a:ext>
                  </a:extLst>
                </a:gridCol>
                <a:gridCol w="1079770">
                  <a:extLst>
                    <a:ext uri="{9D8B030D-6E8A-4147-A177-3AD203B41FA5}">
                      <a16:colId xmlns:a16="http://schemas.microsoft.com/office/drawing/2014/main" val="4201817419"/>
                    </a:ext>
                  </a:extLst>
                </a:gridCol>
              </a:tblGrid>
              <a:tr h="495617">
                <a:tc>
                  <a:txBody>
                    <a:bodyPr/>
                    <a:lstStyle/>
                    <a:p>
                      <a:pPr marL="228600" algn="ctr">
                        <a:lnSpc>
                          <a:spcPct val="107000"/>
                        </a:lnSpc>
                        <a:spcAft>
                          <a:spcPts val="800"/>
                        </a:spcAft>
                      </a:pPr>
                      <a:r>
                        <a:rPr lang="en-GB" sz="1200" b="1">
                          <a:effectLst/>
                          <a:latin typeface="Calibri" panose="020F0502020204030204" pitchFamily="34" charset="0"/>
                          <a:ea typeface="Calibri" panose="020F0502020204030204" pitchFamily="34" charset="0"/>
                          <a:cs typeface="Times New Roman" panose="02020603050405020304" pitchFamily="18" charset="0"/>
                        </a:rPr>
                        <a:t>Foundation Tier – Paper 3F Topics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b="1">
                          <a:effectLst/>
                          <a:latin typeface="Calibri" panose="020F0502020204030204" pitchFamily="34" charset="0"/>
                          <a:ea typeface="Calibri" panose="020F0502020204030204" pitchFamily="34" charset="0"/>
                          <a:cs typeface="Times New Roman" panose="02020603050405020304" pitchFamily="18" charset="0"/>
                        </a:rPr>
                        <a:t>SparxMaths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200" b="1">
                          <a:effectLst/>
                          <a:latin typeface="Calibri" panose="020F0502020204030204" pitchFamily="34" charset="0"/>
                          <a:ea typeface="Calibri" panose="020F0502020204030204" pitchFamily="34" charset="0"/>
                          <a:cs typeface="Times New Roman" panose="02020603050405020304" pitchFamily="18" charset="0"/>
                        </a:rPr>
                        <a:t>Topic Code(s)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442772"/>
                  </a:ext>
                </a:extLst>
              </a:tr>
              <a:tr h="199091">
                <a:tc>
                  <a:txBody>
                    <a:bodyPr/>
                    <a:lstStyle/>
                    <a:p>
                      <a:pPr algn="ctr">
                        <a:lnSpc>
                          <a:spcPct val="107000"/>
                        </a:lnSpc>
                        <a:spcAft>
                          <a:spcPts val="800"/>
                        </a:spcAft>
                      </a:pPr>
                      <a:r>
                        <a:rPr lang="en-GB" sz="800" dirty="0">
                          <a:effectLst/>
                          <a:latin typeface="Calibri" panose="020F0502020204030204" pitchFamily="34" charset="0"/>
                          <a:ea typeface="Calibri" panose="020F0502020204030204" pitchFamily="34" charset="0"/>
                          <a:cs typeface="Times New Roman" panose="02020603050405020304" pitchFamily="18" charset="0"/>
                        </a:rPr>
                        <a:t>Converting units of length, mass and capacity</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U388</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2575800"/>
                  </a:ext>
                </a:extLst>
              </a:tr>
              <a:tr h="199091">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Rounding integers</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U480</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2643430"/>
                  </a:ext>
                </a:extLst>
              </a:tr>
              <a:tr h="199091">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Term-to-term rules</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U213</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1973195"/>
                  </a:ext>
                </a:extLst>
              </a:tr>
              <a:tr h="199091">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Finding fractions of shapes</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U679</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2670150"/>
                  </a:ext>
                </a:extLst>
              </a:tr>
              <a:tr h="199091">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Drawing and interpreting pictograms</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U506</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6997725"/>
                  </a:ext>
                </a:extLst>
              </a:tr>
              <a:tr h="199091">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Ordering negative numbers</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U947</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2984387"/>
                  </a:ext>
                </a:extLst>
              </a:tr>
              <a:tr h="199091">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Simplifying expressions</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U105</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3699359"/>
                  </a:ext>
                </a:extLst>
              </a:tr>
              <a:tr h="199091">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Calculating with rates, Currency conversion</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U256, U610</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6559593"/>
                  </a:ext>
                </a:extLst>
              </a:tr>
              <a:tr h="199091">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Converting between ratios, fractions, decimals and percentages</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U888, U176</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144675"/>
                  </a:ext>
                </a:extLst>
              </a:tr>
              <a:tr h="199091">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Understanding and ordering decimals</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U435</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666778"/>
                  </a:ext>
                </a:extLst>
              </a:tr>
              <a:tr h="199091">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Solving direct proportion word problems</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U721</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8679617"/>
                  </a:ext>
                </a:extLst>
              </a:tr>
              <a:tr h="199091">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Reading, converting and calculating with time</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U902</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1420806"/>
                  </a:ext>
                </a:extLst>
              </a:tr>
              <a:tr h="199091">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Line and shape properties</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U121, U719</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9115090"/>
                  </a:ext>
                </a:extLst>
              </a:tr>
              <a:tr h="199091">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Frequency trees</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U280</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2384180"/>
                  </a:ext>
                </a:extLst>
              </a:tr>
              <a:tr h="199091">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Solving equations with two or more steps</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U325</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4018303"/>
                  </a:ext>
                </a:extLst>
              </a:tr>
              <a:tr h="199091">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Ordering fractions, decimals and percentages</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U594</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5122447"/>
                  </a:ext>
                </a:extLst>
              </a:tr>
              <a:tr h="199091">
                <a:tc>
                  <a:txBody>
                    <a:bodyPr/>
                    <a:lstStyle/>
                    <a:p>
                      <a:pPr algn="ctr">
                        <a:lnSpc>
                          <a:spcPct val="107000"/>
                        </a:lnSpc>
                        <a:spcAft>
                          <a:spcPts val="800"/>
                        </a:spcAft>
                      </a:pPr>
                      <a:r>
                        <a:rPr lang="en-GB" sz="800" dirty="0">
                          <a:effectLst/>
                          <a:latin typeface="Calibri" panose="020F0502020204030204" pitchFamily="34" charset="0"/>
                          <a:ea typeface="Calibri" panose="020F0502020204030204" pitchFamily="34" charset="0"/>
                          <a:cs typeface="Times New Roman" panose="02020603050405020304" pitchFamily="18" charset="0"/>
                        </a:rPr>
                        <a:t>Inequalities on number lines</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U509</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3199411"/>
                  </a:ext>
                </a:extLst>
              </a:tr>
              <a:tr h="199091">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Solving inequalities</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U759</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399957"/>
                  </a:ext>
                </a:extLst>
              </a:tr>
              <a:tr h="199091">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Constructing and solving equations</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U599</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0256721"/>
                  </a:ext>
                </a:extLst>
              </a:tr>
              <a:tr h="199091">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Finding averages from grouped data</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U877</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6208700"/>
                  </a:ext>
                </a:extLst>
              </a:tr>
              <a:tr h="199091">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Plans and elevations</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U743</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9194971"/>
                  </a:ext>
                </a:extLst>
              </a:tr>
              <a:tr h="199091">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Pythagoras' theorem</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U385</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8493865"/>
                  </a:ext>
                </a:extLst>
              </a:tr>
              <a:tr h="199091">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Standard form</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U330, U534</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4148349"/>
                  </a:ext>
                </a:extLst>
              </a:tr>
              <a:tr h="199091">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Solving inverse proportion word problems</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U357</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4294995"/>
                  </a:ext>
                </a:extLst>
              </a:tr>
              <a:tr h="199091">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Circumference</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U604</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3574015"/>
                  </a:ext>
                </a:extLst>
              </a:tr>
              <a:tr h="199091">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Finding equations of straight-line graphs</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U315</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3062814"/>
                  </a:ext>
                </a:extLst>
              </a:tr>
              <a:tr h="199091">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Expectation</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U166</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2403355"/>
                  </a:ext>
                </a:extLst>
              </a:tr>
              <a:tr h="199091">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Speed</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U151</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4078185"/>
                  </a:ext>
                </a:extLst>
              </a:tr>
              <a:tr h="199091">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Pressure and surface area of cubes and cuboids</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U527, U929</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4339013"/>
                  </a:ext>
                </a:extLst>
              </a:tr>
              <a:tr h="199091">
                <a:tc>
                  <a:txBody>
                    <a:bodyPr/>
                    <a:lstStyle/>
                    <a:p>
                      <a:pPr algn="ctr">
                        <a:lnSpc>
                          <a:spcPct val="107000"/>
                        </a:lnSpc>
                        <a:spcAft>
                          <a:spcPts val="800"/>
                        </a:spcAft>
                      </a:pPr>
                      <a:r>
                        <a:rPr lang="en-GB" sz="800">
                          <a:effectLst/>
                          <a:latin typeface="Calibri" panose="020F0502020204030204" pitchFamily="34" charset="0"/>
                          <a:ea typeface="Calibri" panose="020F0502020204030204" pitchFamily="34" charset="0"/>
                          <a:cs typeface="Times New Roman" panose="02020603050405020304" pitchFamily="18" charset="0"/>
                        </a:rPr>
                        <a:t>Finding the lowest common multiple (LCM)</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800" dirty="0">
                          <a:effectLst/>
                          <a:latin typeface="Calibri" panose="020F0502020204030204" pitchFamily="34" charset="0"/>
                          <a:ea typeface="Calibri" panose="020F0502020204030204" pitchFamily="34" charset="0"/>
                          <a:cs typeface="Times New Roman" panose="02020603050405020304" pitchFamily="18" charset="0"/>
                        </a:rPr>
                        <a:t>U751</a:t>
                      </a:r>
                    </a:p>
                  </a:txBody>
                  <a:tcPr marL="52933" marR="5293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572029"/>
                  </a:ext>
                </a:extLst>
              </a:tr>
            </a:tbl>
          </a:graphicData>
        </a:graphic>
      </p:graphicFrame>
    </p:spTree>
    <p:extLst>
      <p:ext uri="{BB962C8B-B14F-4D97-AF65-F5344CB8AC3E}">
        <p14:creationId xmlns:p14="http://schemas.microsoft.com/office/powerpoint/2010/main" val="1986603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0BCE672-A3E3-2100-8059-6C0DC9C686CF}"/>
              </a:ext>
            </a:extLst>
          </p:cNvPr>
          <p:cNvSpPr txBox="1"/>
          <p:nvPr/>
        </p:nvSpPr>
        <p:spPr>
          <a:xfrm>
            <a:off x="406051" y="1419221"/>
            <a:ext cx="6045897" cy="295465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228600" algn="ctr">
              <a:tabLst>
                <a:tab pos="2865755" algn="ctr"/>
                <a:tab pos="5731510" algn="r"/>
              </a:tabLst>
            </a:pPr>
            <a:r>
              <a:rPr lang="en-GB" sz="1400" b="1" u="sng" dirty="0">
                <a:latin typeface="Futura Md BT" panose="020B0802020204020204" pitchFamily="34" charset="0"/>
              </a:rPr>
              <a:t>Topics you need to revise for the November PPEs</a:t>
            </a:r>
          </a:p>
          <a:p>
            <a:pPr marL="228600" algn="ctr">
              <a:tabLst>
                <a:tab pos="2865755" algn="ctr"/>
                <a:tab pos="5731510" algn="r"/>
              </a:tabLst>
            </a:pPr>
            <a:r>
              <a:rPr lang="en-GB" sz="1400" b="1" u="sng" dirty="0">
                <a:solidFill>
                  <a:prstClr val="black"/>
                </a:solidFill>
                <a:latin typeface="inherit"/>
              </a:rPr>
              <a:t>NOTE: Please visit the hub for full learning checklists for these topics</a:t>
            </a:r>
            <a:endParaRPr kumimoji="0" lang="en-GB" sz="1400" b="1" i="0" u="sng" strike="noStrike" kern="1200" cap="none" spc="0" normalizeH="0" baseline="0" noProof="0" dirty="0">
              <a:ln>
                <a:noFill/>
              </a:ln>
              <a:solidFill>
                <a:prstClr val="black"/>
              </a:solidFill>
              <a:effectLst/>
              <a:uLnTx/>
              <a:uFillTx/>
              <a:latin typeface="inherit"/>
            </a:endParaRPr>
          </a:p>
          <a:p>
            <a:pPr marL="228600" algn="ctr">
              <a:tabLst>
                <a:tab pos="2865755" algn="ctr"/>
                <a:tab pos="5731510" algn="r"/>
              </a:tabLst>
            </a:pPr>
            <a:endParaRPr lang="en-GB" sz="1400" b="1" u="sng" dirty="0">
              <a:latin typeface="Futura Md BT" panose="020B0802020204020204" pitchFamily="34" charset="0"/>
            </a:endParaRPr>
          </a:p>
          <a:p>
            <a:pPr marL="285750" indent="-285750" algn="l" fontAlgn="base">
              <a:buFont typeface="Arial" panose="020B0604020202020204" pitchFamily="34" charset="0"/>
              <a:buChar char="•"/>
            </a:pPr>
            <a:r>
              <a:rPr lang="en-GB" sz="1200" b="1" i="0" u="sng" dirty="0">
                <a:solidFill>
                  <a:srgbClr val="000000"/>
                </a:solidFill>
                <a:effectLst/>
                <a:latin typeface="inherit"/>
              </a:rPr>
              <a:t>Key concepts in biology</a:t>
            </a:r>
            <a:r>
              <a:rPr lang="en-GB" sz="1200" b="0" i="0" dirty="0">
                <a:solidFill>
                  <a:srgbClr val="000000"/>
                </a:solidFill>
                <a:effectLst/>
                <a:latin typeface="inherit"/>
              </a:rPr>
              <a:t> - microscopes, plant and animal cells, specialised cells, inside bacteria, enzymes and nutrition, enzyme action, enzyme activity and transporting substances (diffusion, osmosis and active transport).</a:t>
            </a:r>
          </a:p>
          <a:p>
            <a:pPr marL="285750" indent="-285750" algn="l" fontAlgn="base">
              <a:buFont typeface="Arial" panose="020B0604020202020204" pitchFamily="34" charset="0"/>
              <a:buChar char="•"/>
            </a:pPr>
            <a:r>
              <a:rPr lang="en-GB" sz="1200" b="1" i="0" u="sng" dirty="0">
                <a:solidFill>
                  <a:srgbClr val="000000"/>
                </a:solidFill>
                <a:effectLst/>
                <a:latin typeface="inherit"/>
              </a:rPr>
              <a:t>Cells and control</a:t>
            </a:r>
            <a:r>
              <a:rPr lang="en-GB" sz="1200" b="0" i="0" dirty="0">
                <a:solidFill>
                  <a:srgbClr val="000000"/>
                </a:solidFill>
                <a:effectLst/>
                <a:latin typeface="inherit"/>
              </a:rPr>
              <a:t>- mitosis, growth in animals and plants, stem cells, the nervous system and neurotransmission speeds.</a:t>
            </a:r>
          </a:p>
          <a:p>
            <a:pPr marL="285750" indent="-285750" algn="l" fontAlgn="base">
              <a:buFont typeface="Arial" panose="020B0604020202020204" pitchFamily="34" charset="0"/>
              <a:buChar char="•"/>
            </a:pPr>
            <a:r>
              <a:rPr lang="en-GB" sz="1200" b="1" i="0" u="sng" dirty="0">
                <a:solidFill>
                  <a:srgbClr val="000000"/>
                </a:solidFill>
                <a:effectLst/>
                <a:latin typeface="inherit"/>
              </a:rPr>
              <a:t>Genetics</a:t>
            </a:r>
            <a:r>
              <a:rPr lang="en-GB" sz="1200" b="0" i="0" dirty="0">
                <a:solidFill>
                  <a:srgbClr val="000000"/>
                </a:solidFill>
                <a:effectLst/>
                <a:latin typeface="inherit"/>
              </a:rPr>
              <a:t>- meiosis, DNA, alleles, inheritance, genetic mutations and variation</a:t>
            </a:r>
          </a:p>
          <a:p>
            <a:pPr marL="285750" indent="-285750" algn="l" fontAlgn="base">
              <a:buFont typeface="Arial" panose="020B0604020202020204" pitchFamily="34" charset="0"/>
              <a:buChar char="•"/>
            </a:pPr>
            <a:r>
              <a:rPr lang="en-GB" sz="1200" b="1" i="0" u="sng" dirty="0">
                <a:solidFill>
                  <a:srgbClr val="000000"/>
                </a:solidFill>
                <a:effectLst/>
                <a:latin typeface="inherit"/>
              </a:rPr>
              <a:t>Natural selection and genetic modification</a:t>
            </a:r>
            <a:r>
              <a:rPr lang="en-GB" sz="1200" b="0" i="0" dirty="0">
                <a:solidFill>
                  <a:srgbClr val="000000"/>
                </a:solidFill>
                <a:effectLst/>
                <a:latin typeface="inherit"/>
              </a:rPr>
              <a:t> - evolution including human evolution, Darwin's theory, classification, breeds and varieties, genetic modification and selective breeding.</a:t>
            </a:r>
          </a:p>
          <a:p>
            <a:pPr marL="285750" indent="-285750" algn="l" fontAlgn="base">
              <a:buFont typeface="Arial" panose="020B0604020202020204" pitchFamily="34" charset="0"/>
              <a:buChar char="•"/>
            </a:pPr>
            <a:r>
              <a:rPr lang="en-GB" sz="1200" b="1" i="0" u="sng" dirty="0">
                <a:solidFill>
                  <a:srgbClr val="000000"/>
                </a:solidFill>
                <a:effectLst/>
                <a:latin typeface="inherit"/>
              </a:rPr>
              <a:t>Health disease and the development of medicines</a:t>
            </a:r>
            <a:r>
              <a:rPr lang="en-GB" sz="1200" b="0" i="0" dirty="0">
                <a:solidFill>
                  <a:srgbClr val="000000"/>
                </a:solidFill>
                <a:effectLst/>
                <a:latin typeface="inherit"/>
              </a:rPr>
              <a:t>- health and disease, non-communicable diseases, cardiovascular diseases, pathogens, spreading pathogens, physical barriers, chemical barriers, the immune system and antibiotics.</a:t>
            </a:r>
          </a:p>
        </p:txBody>
      </p:sp>
      <p:sp>
        <p:nvSpPr>
          <p:cNvPr id="4" name="TextBox 3">
            <a:extLst>
              <a:ext uri="{FF2B5EF4-FFF2-40B4-BE49-F238E27FC236}">
                <a16:creationId xmlns:a16="http://schemas.microsoft.com/office/drawing/2014/main" id="{8E2FA600-9092-44DA-567E-6E2F94A1149E}"/>
              </a:ext>
            </a:extLst>
          </p:cNvPr>
          <p:cNvSpPr txBox="1"/>
          <p:nvPr/>
        </p:nvSpPr>
        <p:spPr>
          <a:xfrm>
            <a:off x="429542" y="932015"/>
            <a:ext cx="5998917" cy="276999"/>
          </a:xfrm>
          <a:prstGeom prst="rect">
            <a:avLst/>
          </a:prstGeom>
          <a:noFill/>
          <a:ln>
            <a:solidFill>
              <a:srgbClr val="002060"/>
            </a:solidFill>
          </a:ln>
        </p:spPr>
        <p:txBody>
          <a:bodyPr wrap="square" rtlCol="0">
            <a:spAutoFit/>
          </a:bodyPr>
          <a:lstStyle/>
          <a:p>
            <a:pPr algn="ctr"/>
            <a:r>
              <a:rPr lang="en-GB" sz="1200" i="1" dirty="0">
                <a:latin typeface="Futura Md BT" panose="020B0802020204020204" pitchFamily="34" charset="0"/>
              </a:rPr>
              <a:t>1 hours and 10 minutes for each exam </a:t>
            </a:r>
          </a:p>
        </p:txBody>
      </p:sp>
      <p:sp>
        <p:nvSpPr>
          <p:cNvPr id="6" name="TextBox 5">
            <a:extLst>
              <a:ext uri="{FF2B5EF4-FFF2-40B4-BE49-F238E27FC236}">
                <a16:creationId xmlns:a16="http://schemas.microsoft.com/office/drawing/2014/main" id="{573815A0-CB70-B1FE-26B1-CA35A521EC8F}"/>
              </a:ext>
            </a:extLst>
          </p:cNvPr>
          <p:cNvSpPr txBox="1"/>
          <p:nvPr/>
        </p:nvSpPr>
        <p:spPr>
          <a:xfrm>
            <a:off x="429541" y="227707"/>
            <a:ext cx="6215809" cy="646331"/>
          </a:xfrm>
          <a:prstGeom prst="rect">
            <a:avLst/>
          </a:prstGeom>
          <a:noFill/>
        </p:spPr>
        <p:txBody>
          <a:bodyPr wrap="square">
            <a:spAutoFit/>
          </a:bodyPr>
          <a:lstStyle/>
          <a:p>
            <a:pPr marL="228600" algn="ctr">
              <a:tabLst>
                <a:tab pos="2865755" algn="ctr"/>
                <a:tab pos="5731510" algn="r"/>
              </a:tabLst>
            </a:pPr>
            <a:r>
              <a:rPr lang="en-GB" b="1" u="sng" dirty="0">
                <a:latin typeface="Futura Md BT" panose="020B0802020204020204" pitchFamily="34" charset="0"/>
              </a:rPr>
              <a:t>Combined Science </a:t>
            </a:r>
          </a:p>
          <a:p>
            <a:pPr marL="228600" algn="ctr">
              <a:tabLst>
                <a:tab pos="2865755" algn="ctr"/>
                <a:tab pos="5731510" algn="r"/>
              </a:tabLst>
            </a:pPr>
            <a:r>
              <a:rPr lang="en-GB" b="1" u="sng" dirty="0">
                <a:effectLst/>
                <a:latin typeface="Futura Md BT" panose="020B0802020204020204" pitchFamily="34" charset="0"/>
              </a:rPr>
              <a:t>Biology – Higher and Foundation Tier</a:t>
            </a:r>
          </a:p>
        </p:txBody>
      </p:sp>
      <p:sp>
        <p:nvSpPr>
          <p:cNvPr id="7" name="TextBox 6">
            <a:extLst>
              <a:ext uri="{FF2B5EF4-FFF2-40B4-BE49-F238E27FC236}">
                <a16:creationId xmlns:a16="http://schemas.microsoft.com/office/drawing/2014/main" id="{3D9BFFE2-2816-3359-515D-E21767910A83}"/>
              </a:ext>
            </a:extLst>
          </p:cNvPr>
          <p:cNvSpPr txBox="1"/>
          <p:nvPr/>
        </p:nvSpPr>
        <p:spPr>
          <a:xfrm>
            <a:off x="272607" y="4848878"/>
            <a:ext cx="6118619" cy="2462213"/>
          </a:xfrm>
          <a:prstGeom prst="rect">
            <a:avLst/>
          </a:prstGeom>
          <a:noFill/>
        </p:spPr>
        <p:txBody>
          <a:bodyPr wrap="square">
            <a:spAutoFit/>
          </a:bodyPr>
          <a:lstStyle/>
          <a:p>
            <a:r>
              <a:rPr lang="en-GB" sz="1400" b="1" i="0" u="sng" dirty="0">
                <a:solidFill>
                  <a:srgbClr val="000000"/>
                </a:solidFill>
                <a:effectLst/>
                <a:latin typeface="Aptos" panose="020B0004020202020204" pitchFamily="34" charset="0"/>
              </a:rPr>
              <a:t>Websites you can use to help you revise</a:t>
            </a:r>
            <a:r>
              <a:rPr lang="en-GB" sz="1400" b="0" i="0" u="sng" dirty="0">
                <a:solidFill>
                  <a:srgbClr val="000000"/>
                </a:solidFill>
                <a:effectLst/>
                <a:latin typeface="Aptos" panose="020B0004020202020204" pitchFamily="34" charset="0"/>
              </a:rPr>
              <a:t>: </a:t>
            </a:r>
          </a:p>
          <a:p>
            <a:r>
              <a:rPr lang="en-GB" sz="1400" b="0" i="0" dirty="0">
                <a:solidFill>
                  <a:srgbClr val="000000"/>
                </a:solidFill>
                <a:effectLst/>
                <a:latin typeface="Aptos" panose="020B0004020202020204" pitchFamily="34" charset="0"/>
              </a:rPr>
              <a:t>Exam papers can be accessed from different websites but the easiest one to use is </a:t>
            </a:r>
            <a:r>
              <a:rPr lang="en-GB" sz="1400" b="0" i="0" dirty="0">
                <a:solidFill>
                  <a:srgbClr val="0000FF"/>
                </a:solidFill>
                <a:effectLst/>
                <a:latin typeface="Aptos" panose="020B0004020202020204" pitchFamily="34" charset="0"/>
                <a:hlinkClick r:id="rId2"/>
              </a:rPr>
              <a:t>Edexcel Chemistry Past Papers - Revision Science</a:t>
            </a:r>
            <a:r>
              <a:rPr lang="en-GB" sz="1400" b="0" i="0" dirty="0">
                <a:solidFill>
                  <a:srgbClr val="000000"/>
                </a:solidFill>
                <a:effectLst/>
                <a:latin typeface="Aptos" panose="020B0004020202020204" pitchFamily="34" charset="0"/>
              </a:rPr>
              <a:t>. For BBC Bitesize type into your search engine "BBC Bitesize Edexcel combined science". Physics Maths Tutor (which has lots of resources for biology, chemistry and physics on it, despite the name) </a:t>
            </a:r>
            <a:r>
              <a:rPr lang="en-GB" sz="1400" b="0" i="0" dirty="0">
                <a:solidFill>
                  <a:srgbClr val="0000FF"/>
                </a:solidFill>
                <a:effectLst/>
                <a:latin typeface="Aptos" panose="020B0004020202020204" pitchFamily="34" charset="0"/>
                <a:hlinkClick r:id="rId3"/>
              </a:rPr>
              <a:t>Physics &amp; Maths Tutor (physicsandmathstutor.com)</a:t>
            </a:r>
            <a:r>
              <a:rPr lang="en-GB" sz="1400" b="0" i="0" dirty="0">
                <a:solidFill>
                  <a:srgbClr val="000000"/>
                </a:solidFill>
                <a:effectLst/>
                <a:latin typeface="Aptos" panose="020B0004020202020204" pitchFamily="34" charset="0"/>
              </a:rPr>
              <a:t>. </a:t>
            </a:r>
            <a:r>
              <a:rPr lang="en-GB" sz="1400" b="0" i="0" dirty="0" err="1">
                <a:solidFill>
                  <a:srgbClr val="000000"/>
                </a:solidFill>
                <a:effectLst/>
                <a:latin typeface="Aptos" panose="020B0004020202020204" pitchFamily="34" charset="0"/>
              </a:rPr>
              <a:t>DocBrown</a:t>
            </a:r>
            <a:r>
              <a:rPr lang="en-GB" sz="1400" b="0" i="0" dirty="0">
                <a:solidFill>
                  <a:srgbClr val="000000"/>
                </a:solidFill>
                <a:effectLst/>
                <a:latin typeface="Aptos" panose="020B0004020202020204" pitchFamily="34" charset="0"/>
              </a:rPr>
              <a:t> for materials on all the sciences </a:t>
            </a:r>
            <a:r>
              <a:rPr lang="en-GB" sz="1400" b="0" i="0" dirty="0">
                <a:solidFill>
                  <a:srgbClr val="0000FF"/>
                </a:solidFill>
                <a:effectLst/>
                <a:latin typeface="Aptos" panose="020B0004020202020204" pitchFamily="34" charset="0"/>
                <a:hlinkClick r:id="rId4"/>
              </a:rPr>
              <a:t>Free to use online Doc Brown's CHEMISTRY revision website by retired science education teacher notes teaching and learning revising biology chemistry physics UK GCSE IGCSE AQA Edexcel OCR GCSE IGCSE A level chemistry USA US grades India Indian Secondary s</a:t>
            </a:r>
            <a:r>
              <a:rPr lang="en-GB" sz="1400" b="0" i="0" dirty="0">
                <a:solidFill>
                  <a:srgbClr val="000000"/>
                </a:solidFill>
                <a:effectLst/>
                <a:latin typeface="Aptos" panose="020B0004020202020204" pitchFamily="34" charset="0"/>
              </a:rPr>
              <a:t>. </a:t>
            </a:r>
            <a:endParaRPr lang="en-GB" sz="1400" dirty="0"/>
          </a:p>
        </p:txBody>
      </p:sp>
      <p:sp>
        <p:nvSpPr>
          <p:cNvPr id="9" name="TextBox 8">
            <a:extLst>
              <a:ext uri="{FF2B5EF4-FFF2-40B4-BE49-F238E27FC236}">
                <a16:creationId xmlns:a16="http://schemas.microsoft.com/office/drawing/2014/main" id="{3F22BF8D-85A7-6F0D-8ACE-72B598B31434}"/>
              </a:ext>
            </a:extLst>
          </p:cNvPr>
          <p:cNvSpPr txBox="1"/>
          <p:nvPr/>
        </p:nvSpPr>
        <p:spPr>
          <a:xfrm>
            <a:off x="406051" y="7692327"/>
            <a:ext cx="5990335" cy="181588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600" b="1" i="0" u="sng" dirty="0">
                <a:solidFill>
                  <a:srgbClr val="000000"/>
                </a:solidFill>
                <a:effectLst/>
                <a:latin typeface="Aptos" panose="020B0004020202020204" pitchFamily="34" charset="0"/>
              </a:rPr>
              <a:t>Recommended revision guides. </a:t>
            </a:r>
          </a:p>
          <a:p>
            <a:r>
              <a:rPr lang="en-GB" sz="1600" b="1" i="0" dirty="0">
                <a:solidFill>
                  <a:srgbClr val="000000"/>
                </a:solidFill>
                <a:effectLst/>
                <a:latin typeface="Aptos" panose="020B0004020202020204" pitchFamily="34" charset="0"/>
              </a:rPr>
              <a:t> </a:t>
            </a:r>
            <a:r>
              <a:rPr lang="en-GB" sz="1600" b="0" i="0" dirty="0">
                <a:solidFill>
                  <a:srgbClr val="000000"/>
                </a:solidFill>
                <a:effectLst/>
                <a:latin typeface="Aptos" panose="020B0004020202020204" pitchFamily="34" charset="0"/>
              </a:rPr>
              <a:t>Most major educational book retailers will stock revision guides for "Edexcel GCSE 9-1 Separate Chemistry" e.g. Waterstones, Amazon, WHSmith, </a:t>
            </a:r>
            <a:r>
              <a:rPr lang="en-GB" sz="1600" b="0" i="0" dirty="0" err="1">
                <a:solidFill>
                  <a:srgbClr val="000000"/>
                </a:solidFill>
                <a:effectLst/>
                <a:latin typeface="Aptos" panose="020B0004020202020204" pitchFamily="34" charset="0"/>
              </a:rPr>
              <a:t>Blackwells</a:t>
            </a:r>
            <a:r>
              <a:rPr lang="en-GB" sz="1600" b="0" i="0" dirty="0">
                <a:solidFill>
                  <a:srgbClr val="000000"/>
                </a:solidFill>
                <a:effectLst/>
                <a:latin typeface="Aptos" panose="020B0004020202020204" pitchFamily="34" charset="0"/>
              </a:rPr>
              <a:t>, etc. There are lots of different types of revision guide; some have just information in and some have exam-style questions and answers in. CGP revision guides are typically very popular with our students. </a:t>
            </a:r>
            <a:endParaRPr lang="en-GB" sz="1600" dirty="0"/>
          </a:p>
        </p:txBody>
      </p:sp>
    </p:spTree>
    <p:extLst>
      <p:ext uri="{BB962C8B-B14F-4D97-AF65-F5344CB8AC3E}">
        <p14:creationId xmlns:p14="http://schemas.microsoft.com/office/powerpoint/2010/main" val="2532713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0BCE672-A3E3-2100-8059-6C0DC9C686CF}"/>
              </a:ext>
            </a:extLst>
          </p:cNvPr>
          <p:cNvSpPr txBox="1"/>
          <p:nvPr/>
        </p:nvSpPr>
        <p:spPr>
          <a:xfrm>
            <a:off x="401759" y="1441442"/>
            <a:ext cx="6045897" cy="374461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228600" marR="0" lvl="0" indent="0" algn="ctr" defTabSz="457200" rtl="0" eaLnBrk="1" fontAlgn="auto" latinLnBrk="0" hangingPunct="1">
              <a:lnSpc>
                <a:spcPct val="100000"/>
              </a:lnSpc>
              <a:spcBef>
                <a:spcPts val="0"/>
              </a:spcBef>
              <a:spcAft>
                <a:spcPts val="0"/>
              </a:spcAft>
              <a:buClrTx/>
              <a:buSzTx/>
              <a:buFontTx/>
              <a:buNone/>
              <a:tabLst>
                <a:tab pos="2865755" algn="ctr"/>
                <a:tab pos="5731510" algn="r"/>
              </a:tabLst>
              <a:defRPr/>
            </a:pPr>
            <a:r>
              <a:rPr kumimoji="0" lang="en-GB" sz="1200" b="1" i="0" u="sng" strike="noStrike" kern="1200" cap="none" spc="0" normalizeH="0" baseline="0" noProof="0" dirty="0">
                <a:ln>
                  <a:noFill/>
                </a:ln>
                <a:solidFill>
                  <a:prstClr val="black"/>
                </a:solidFill>
                <a:effectLst/>
                <a:uLnTx/>
                <a:uFillTx/>
                <a:latin typeface="inherit"/>
              </a:rPr>
              <a:t>Topics you need to revise for the November PPEs</a:t>
            </a:r>
          </a:p>
          <a:p>
            <a:pPr marL="228600" algn="ctr">
              <a:tabLst>
                <a:tab pos="2865755" algn="ctr"/>
                <a:tab pos="5731510" algn="r"/>
              </a:tabLst>
              <a:defRPr/>
            </a:pPr>
            <a:r>
              <a:rPr lang="en-GB" sz="1200" b="1" u="sng" dirty="0">
                <a:solidFill>
                  <a:prstClr val="black"/>
                </a:solidFill>
                <a:latin typeface="inherit"/>
              </a:rPr>
              <a:t>NOTE: Please visit the hub for full learning checklists for these topics</a:t>
            </a:r>
            <a:endParaRPr kumimoji="0" lang="en-GB" sz="1200" b="1" i="0" u="sng" strike="noStrike" kern="1200" cap="none" spc="0" normalizeH="0" baseline="0" noProof="0" dirty="0">
              <a:ln>
                <a:noFill/>
              </a:ln>
              <a:solidFill>
                <a:prstClr val="black"/>
              </a:solidFill>
              <a:effectLst/>
              <a:uLnTx/>
              <a:uFillTx/>
              <a:latin typeface="inherit"/>
            </a:endParaRPr>
          </a:p>
          <a:p>
            <a:pPr marL="228600" marR="0" lvl="0" indent="0" algn="ctr" defTabSz="457200" rtl="0" eaLnBrk="1" fontAlgn="auto" latinLnBrk="0" hangingPunct="1">
              <a:lnSpc>
                <a:spcPct val="100000"/>
              </a:lnSpc>
              <a:spcBef>
                <a:spcPts val="0"/>
              </a:spcBef>
              <a:spcAft>
                <a:spcPts val="0"/>
              </a:spcAft>
              <a:buClrTx/>
              <a:buSzTx/>
              <a:buFontTx/>
              <a:buNone/>
              <a:tabLst>
                <a:tab pos="2865755" algn="ctr"/>
                <a:tab pos="5731510" algn="r"/>
              </a:tabLst>
              <a:defRPr/>
            </a:pPr>
            <a:endParaRPr kumimoji="0" lang="en-GB" sz="1200" b="1" i="0" u="sng" strike="noStrike" kern="1200" cap="none" spc="0" normalizeH="0" baseline="0" noProof="0" dirty="0">
              <a:ln>
                <a:noFill/>
              </a:ln>
              <a:solidFill>
                <a:prstClr val="black"/>
              </a:solidFill>
              <a:effectLst/>
              <a:uLnTx/>
              <a:uFillTx/>
              <a:latin typeface="inherit"/>
            </a:endParaRPr>
          </a:p>
          <a:p>
            <a:pPr algn="l" fontAlgn="base">
              <a:buFont typeface="Arial" panose="020B0604020202020204" pitchFamily="34" charset="0"/>
              <a:buChar char="•"/>
            </a:pPr>
            <a:r>
              <a:rPr lang="en-GB" sz="1200" b="1" i="0" u="sng" dirty="0">
                <a:solidFill>
                  <a:srgbClr val="000000"/>
                </a:solidFill>
                <a:effectLst/>
                <a:latin typeface="inherit"/>
              </a:rPr>
              <a:t>States of matter and separation techniques </a:t>
            </a:r>
            <a:r>
              <a:rPr lang="en-GB" sz="1200" b="0" i="0" dirty="0">
                <a:solidFill>
                  <a:srgbClr val="000000"/>
                </a:solidFill>
                <a:effectLst/>
                <a:latin typeface="inherit"/>
              </a:rPr>
              <a:t> - states of matter, changes of state, mixtures, filtration, crystallisation, paper chromatography, distillation and potable (drinking) water.</a:t>
            </a:r>
          </a:p>
          <a:p>
            <a:pPr algn="l" fontAlgn="base">
              <a:spcAft>
                <a:spcPts val="800"/>
              </a:spcAft>
              <a:buFont typeface="Arial" panose="020B0604020202020204" pitchFamily="34" charset="0"/>
              <a:buChar char="•"/>
            </a:pPr>
            <a:r>
              <a:rPr lang="en-GB" sz="1200" b="1" i="0" u="sng" dirty="0">
                <a:solidFill>
                  <a:srgbClr val="000000"/>
                </a:solidFill>
                <a:effectLst/>
                <a:latin typeface="inherit"/>
              </a:rPr>
              <a:t>Atomic structure </a:t>
            </a:r>
            <a:r>
              <a:rPr lang="en-GB" sz="1200" b="0" i="0" dirty="0">
                <a:solidFill>
                  <a:srgbClr val="000000"/>
                </a:solidFill>
                <a:effectLst/>
                <a:latin typeface="inherit"/>
              </a:rPr>
              <a:t>- structure of the atom, atomic number, atomic mass and isotopes</a:t>
            </a:r>
          </a:p>
          <a:p>
            <a:pPr algn="l" fontAlgn="base">
              <a:spcAft>
                <a:spcPts val="800"/>
              </a:spcAft>
              <a:buFont typeface="Arial" panose="020B0604020202020204" pitchFamily="34" charset="0"/>
              <a:buChar char="•"/>
            </a:pPr>
            <a:r>
              <a:rPr lang="en-GB" sz="1200" b="1" i="0" u="sng" dirty="0">
                <a:solidFill>
                  <a:srgbClr val="000000"/>
                </a:solidFill>
                <a:effectLst/>
                <a:latin typeface="inherit"/>
              </a:rPr>
              <a:t>The periodic table- </a:t>
            </a:r>
            <a:r>
              <a:rPr lang="en-GB" sz="1200" b="0" i="0" dirty="0">
                <a:solidFill>
                  <a:srgbClr val="000000"/>
                </a:solidFill>
                <a:effectLst/>
                <a:latin typeface="inherit"/>
              </a:rPr>
              <a:t>elements, Mendeleev's periodic table and how he developed it, electronic configuration and the modern periodic table</a:t>
            </a:r>
          </a:p>
          <a:p>
            <a:pPr algn="l" fontAlgn="base">
              <a:spcAft>
                <a:spcPts val="800"/>
              </a:spcAft>
              <a:buFont typeface="Arial" panose="020B0604020202020204" pitchFamily="34" charset="0"/>
              <a:buChar char="•"/>
            </a:pPr>
            <a:r>
              <a:rPr lang="en-GB" sz="1200" b="1" i="0" u="sng" dirty="0">
                <a:solidFill>
                  <a:srgbClr val="000000"/>
                </a:solidFill>
                <a:effectLst/>
                <a:latin typeface="inherit"/>
              </a:rPr>
              <a:t>Bonding-</a:t>
            </a:r>
            <a:r>
              <a:rPr lang="en-GB" sz="1200" b="0" i="0" dirty="0">
                <a:solidFill>
                  <a:srgbClr val="000000"/>
                </a:solidFill>
                <a:effectLst/>
                <a:latin typeface="inherit"/>
              </a:rPr>
              <a:t> ionic bonding, properties of ionic compounds, ionic lattices, covalent bonding, molecular compounds, allotropes of carbon, properties of metals and bonding models</a:t>
            </a:r>
          </a:p>
          <a:p>
            <a:pPr algn="l" fontAlgn="base">
              <a:spcAft>
                <a:spcPts val="800"/>
              </a:spcAft>
              <a:buFont typeface="Arial" panose="020B0604020202020204" pitchFamily="34" charset="0"/>
              <a:buChar char="•"/>
            </a:pPr>
            <a:r>
              <a:rPr lang="en-GB" sz="1200" b="1" i="0" u="sng" dirty="0">
                <a:solidFill>
                  <a:srgbClr val="000000"/>
                </a:solidFill>
                <a:effectLst/>
                <a:latin typeface="inherit"/>
              </a:rPr>
              <a:t>Acids and alkalis- </a:t>
            </a:r>
            <a:r>
              <a:rPr lang="en-GB" sz="1200" b="0" i="0" dirty="0">
                <a:solidFill>
                  <a:srgbClr val="000000"/>
                </a:solidFill>
                <a:effectLst/>
                <a:latin typeface="inherit"/>
              </a:rPr>
              <a:t>acids, alkalis, indicators, bases and salts, balancing equations, neutralisation, acids reacting with metal oxides, metal hydroxides and metal carbonates and solubility</a:t>
            </a:r>
          </a:p>
          <a:p>
            <a:pPr algn="l" fontAlgn="base">
              <a:spcAft>
                <a:spcPts val="800"/>
              </a:spcAft>
              <a:buFont typeface="Arial" panose="020B0604020202020204" pitchFamily="34" charset="0"/>
              <a:buChar char="•"/>
            </a:pPr>
            <a:r>
              <a:rPr lang="en-GB" sz="1200" b="1" i="0" u="sng" dirty="0">
                <a:solidFill>
                  <a:srgbClr val="000000"/>
                </a:solidFill>
                <a:effectLst/>
                <a:latin typeface="inherit"/>
              </a:rPr>
              <a:t>Calculations involving masses </a:t>
            </a:r>
            <a:r>
              <a:rPr lang="en-GB" sz="1200" b="0" i="0" dirty="0">
                <a:solidFill>
                  <a:srgbClr val="000000"/>
                </a:solidFill>
                <a:effectLst/>
                <a:latin typeface="inherit"/>
              </a:rPr>
              <a:t>- formula masses, empirical formulae, conservation of mass and moles</a:t>
            </a:r>
          </a:p>
          <a:p>
            <a:pPr algn="l" fontAlgn="base">
              <a:spcAft>
                <a:spcPts val="800"/>
              </a:spcAft>
              <a:buFont typeface="Arial" panose="020B0604020202020204" pitchFamily="34" charset="0"/>
              <a:buChar char="•"/>
            </a:pPr>
            <a:r>
              <a:rPr lang="en-GB" sz="1200" b="1" u="sng" dirty="0">
                <a:solidFill>
                  <a:srgbClr val="000000"/>
                </a:solidFill>
                <a:effectLst/>
                <a:latin typeface="inherit"/>
              </a:rPr>
              <a:t>Electrolysis, obtaining metals and corrosion- </a:t>
            </a:r>
            <a:r>
              <a:rPr lang="en-GB" sz="1200" b="0" i="0" dirty="0">
                <a:solidFill>
                  <a:srgbClr val="000000"/>
                </a:solidFill>
                <a:effectLst/>
                <a:latin typeface="inherit"/>
              </a:rPr>
              <a:t>electrolysis, products of electrolysis, reactivity, roes, oxidation and reduction, life cycle assessment, recycling, dynamic equilibrium</a:t>
            </a:r>
            <a:r>
              <a:rPr lang="en-GB" sz="1200" dirty="0">
                <a:solidFill>
                  <a:srgbClr val="000000"/>
                </a:solidFill>
                <a:latin typeface="inherit"/>
              </a:rPr>
              <a:t>.</a:t>
            </a:r>
            <a:endParaRPr lang="en-GB" sz="1200" b="0" i="0" dirty="0">
              <a:solidFill>
                <a:srgbClr val="000000"/>
              </a:solidFill>
              <a:effectLst/>
              <a:latin typeface="inherit"/>
            </a:endParaRPr>
          </a:p>
        </p:txBody>
      </p:sp>
      <p:sp>
        <p:nvSpPr>
          <p:cNvPr id="4" name="TextBox 3">
            <a:extLst>
              <a:ext uri="{FF2B5EF4-FFF2-40B4-BE49-F238E27FC236}">
                <a16:creationId xmlns:a16="http://schemas.microsoft.com/office/drawing/2014/main" id="{8E2FA600-9092-44DA-567E-6E2F94A1149E}"/>
              </a:ext>
            </a:extLst>
          </p:cNvPr>
          <p:cNvSpPr txBox="1"/>
          <p:nvPr/>
        </p:nvSpPr>
        <p:spPr>
          <a:xfrm>
            <a:off x="429542" y="875892"/>
            <a:ext cx="5998917" cy="276999"/>
          </a:xfrm>
          <a:prstGeom prst="rect">
            <a:avLst/>
          </a:prstGeom>
          <a:noFill/>
          <a:ln>
            <a:solidFill>
              <a:srgbClr val="002060"/>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prstClr val="black"/>
                </a:solidFill>
                <a:effectLst/>
                <a:uLnTx/>
                <a:uFillTx/>
                <a:latin typeface="Futura Md BT" panose="020B0802020204020204" pitchFamily="34" charset="0"/>
                <a:ea typeface="+mn-ea"/>
                <a:cs typeface="+mn-cs"/>
              </a:rPr>
              <a:t>1 hours and 10 minutes for each exam </a:t>
            </a:r>
          </a:p>
        </p:txBody>
      </p:sp>
      <p:sp>
        <p:nvSpPr>
          <p:cNvPr id="6" name="TextBox 5">
            <a:extLst>
              <a:ext uri="{FF2B5EF4-FFF2-40B4-BE49-F238E27FC236}">
                <a16:creationId xmlns:a16="http://schemas.microsoft.com/office/drawing/2014/main" id="{573815A0-CB70-B1FE-26B1-CA35A521EC8F}"/>
              </a:ext>
            </a:extLst>
          </p:cNvPr>
          <p:cNvSpPr txBox="1"/>
          <p:nvPr/>
        </p:nvSpPr>
        <p:spPr>
          <a:xfrm>
            <a:off x="429541" y="164685"/>
            <a:ext cx="6215809" cy="646331"/>
          </a:xfrm>
          <a:prstGeom prst="rect">
            <a:avLst/>
          </a:prstGeom>
          <a:noFill/>
        </p:spPr>
        <p:txBody>
          <a:bodyPr wrap="square">
            <a:spAutoFit/>
          </a:bodyPr>
          <a:lstStyle/>
          <a:p>
            <a:pPr marL="228600" algn="ctr">
              <a:tabLst>
                <a:tab pos="2865755" algn="ctr"/>
                <a:tab pos="5731510" algn="r"/>
              </a:tabLst>
              <a:defRPr/>
            </a:pPr>
            <a:r>
              <a:rPr kumimoji="0" lang="en-GB" sz="1800" b="1" i="0" u="sng" strike="noStrike" kern="1200" cap="none" spc="0" normalizeH="0" baseline="0" noProof="0" dirty="0">
                <a:ln>
                  <a:noFill/>
                </a:ln>
                <a:solidFill>
                  <a:prstClr val="black"/>
                </a:solidFill>
                <a:effectLst/>
                <a:uLnTx/>
                <a:uFillTx/>
                <a:latin typeface="Futura Md BT" panose="020B0802020204020204" pitchFamily="34" charset="0"/>
                <a:ea typeface="+mn-ea"/>
                <a:cs typeface="+mn-cs"/>
              </a:rPr>
              <a:t>Combined Science </a:t>
            </a:r>
          </a:p>
          <a:p>
            <a:pPr marL="228600" marR="0" lvl="0" indent="0" algn="ctr" defTabSz="457200" rtl="0" eaLnBrk="1" fontAlgn="auto" latinLnBrk="0" hangingPunct="1">
              <a:lnSpc>
                <a:spcPct val="100000"/>
              </a:lnSpc>
              <a:spcBef>
                <a:spcPts val="0"/>
              </a:spcBef>
              <a:spcAft>
                <a:spcPts val="0"/>
              </a:spcAft>
              <a:buClrTx/>
              <a:buSzTx/>
              <a:buFontTx/>
              <a:buNone/>
              <a:tabLst>
                <a:tab pos="2865755" algn="ctr"/>
                <a:tab pos="5731510" algn="r"/>
              </a:tabLst>
              <a:defRPr/>
            </a:pPr>
            <a:r>
              <a:rPr kumimoji="0" lang="en-GB" sz="1800" b="1" i="0" u="sng" strike="noStrike" kern="1200" cap="none" spc="0" normalizeH="0" baseline="0" noProof="0" dirty="0">
                <a:ln>
                  <a:noFill/>
                </a:ln>
                <a:solidFill>
                  <a:prstClr val="black"/>
                </a:solidFill>
                <a:effectLst/>
                <a:uLnTx/>
                <a:uFillTx/>
                <a:latin typeface="Futura Md BT" panose="020B0802020204020204" pitchFamily="34" charset="0"/>
                <a:ea typeface="+mn-ea"/>
                <a:cs typeface="+mn-cs"/>
              </a:rPr>
              <a:t>Chemistry– Higher and Foundation Tier</a:t>
            </a:r>
            <a:endParaRPr kumimoji="0" lang="en-GB" sz="1800" b="0" i="0" u="sng" strike="noStrike" kern="1200" cap="none" spc="0" normalizeH="0" baseline="0" noProof="0" dirty="0">
              <a:ln>
                <a:noFill/>
              </a:ln>
              <a:solidFill>
                <a:prstClr val="black"/>
              </a:solidFill>
              <a:effectLst/>
              <a:uLnTx/>
              <a:uFillTx/>
              <a:latin typeface="Futura Md BT" panose="020B080202020402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3D9BFFE2-2816-3359-515D-E21767910A83}"/>
              </a:ext>
            </a:extLst>
          </p:cNvPr>
          <p:cNvSpPr txBox="1"/>
          <p:nvPr/>
        </p:nvSpPr>
        <p:spPr>
          <a:xfrm>
            <a:off x="333329" y="5851419"/>
            <a:ext cx="6118619" cy="2462213"/>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1" i="0" u="sng" strike="noStrike" kern="1200" cap="none" spc="0" normalizeH="0" baseline="0" noProof="0" dirty="0">
                <a:ln>
                  <a:noFill/>
                </a:ln>
                <a:solidFill>
                  <a:srgbClr val="000000"/>
                </a:solidFill>
                <a:effectLst/>
                <a:uLnTx/>
                <a:uFillTx/>
                <a:latin typeface="Aptos" panose="020B0004020202020204" pitchFamily="34" charset="0"/>
                <a:ea typeface="+mn-ea"/>
                <a:cs typeface="+mn-cs"/>
              </a:rPr>
              <a:t>Websites you can use to help you revise</a:t>
            </a:r>
            <a:r>
              <a:rPr kumimoji="0" lang="en-GB" sz="1400" b="0" i="0" u="sng" strike="noStrike" kern="1200" cap="none" spc="0" normalizeH="0" baseline="0" noProof="0" dirty="0">
                <a:ln>
                  <a:noFill/>
                </a:ln>
                <a:solidFill>
                  <a:srgbClr val="000000"/>
                </a:solidFill>
                <a:effectLst/>
                <a:uLnTx/>
                <a:uFillTx/>
                <a:latin typeface="Aptos" panose="020B0004020202020204" pitchFamily="34" charset="0"/>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Aptos" panose="020B0004020202020204" pitchFamily="34" charset="0"/>
                <a:ea typeface="+mn-ea"/>
                <a:cs typeface="+mn-cs"/>
              </a:rPr>
              <a:t>Exam papers can be accessed from different websites but the easiest one to use is </a:t>
            </a:r>
            <a:r>
              <a:rPr kumimoji="0" lang="en-GB" sz="1400" b="0" i="0" u="none" strike="noStrike" kern="1200" cap="none" spc="0" normalizeH="0" baseline="0" noProof="0" dirty="0">
                <a:ln>
                  <a:noFill/>
                </a:ln>
                <a:solidFill>
                  <a:srgbClr val="0000FF"/>
                </a:solidFill>
                <a:effectLst/>
                <a:uLnTx/>
                <a:uFillTx/>
                <a:latin typeface="Aptos" panose="020B0004020202020204" pitchFamily="34" charset="0"/>
                <a:ea typeface="+mn-ea"/>
                <a:cs typeface="+mn-cs"/>
                <a:hlinkClick r:id="rId2"/>
              </a:rPr>
              <a:t>Edexcel Chemistry Past Papers - Revision Science</a:t>
            </a:r>
            <a:r>
              <a:rPr kumimoji="0" lang="en-GB" sz="1400" b="0" i="0" u="none" strike="noStrike" kern="1200" cap="none" spc="0" normalizeH="0" baseline="0" noProof="0" dirty="0">
                <a:ln>
                  <a:noFill/>
                </a:ln>
                <a:solidFill>
                  <a:srgbClr val="000000"/>
                </a:solidFill>
                <a:effectLst/>
                <a:uLnTx/>
                <a:uFillTx/>
                <a:latin typeface="Aptos" panose="020B0004020202020204" pitchFamily="34" charset="0"/>
                <a:ea typeface="+mn-ea"/>
                <a:cs typeface="+mn-cs"/>
              </a:rPr>
              <a:t>. For BBC Bitesize type into your search engine "BBC Bitesize Edexcel combined science". Physics Maths Tutor (which has lots of resources for biology, chemistry and physics on it, despite the name) </a:t>
            </a:r>
            <a:r>
              <a:rPr kumimoji="0" lang="en-GB" sz="1400" b="0" i="0" u="none" strike="noStrike" kern="1200" cap="none" spc="0" normalizeH="0" baseline="0" noProof="0" dirty="0">
                <a:ln>
                  <a:noFill/>
                </a:ln>
                <a:solidFill>
                  <a:srgbClr val="0000FF"/>
                </a:solidFill>
                <a:effectLst/>
                <a:uLnTx/>
                <a:uFillTx/>
                <a:latin typeface="Aptos" panose="020B0004020202020204" pitchFamily="34" charset="0"/>
                <a:ea typeface="+mn-ea"/>
                <a:cs typeface="+mn-cs"/>
                <a:hlinkClick r:id="rId3"/>
              </a:rPr>
              <a:t>Physics &amp; Maths Tutor (physicsandmathstutor.com)</a:t>
            </a:r>
            <a:r>
              <a:rPr kumimoji="0" lang="en-GB" sz="1400" b="0" i="0" u="none" strike="noStrike" kern="1200" cap="none" spc="0" normalizeH="0" baseline="0" noProof="0" dirty="0">
                <a:ln>
                  <a:noFill/>
                </a:ln>
                <a:solidFill>
                  <a:srgbClr val="000000"/>
                </a:solidFill>
                <a:effectLst/>
                <a:uLnTx/>
                <a:uFillTx/>
                <a:latin typeface="Aptos" panose="020B0004020202020204" pitchFamily="34" charset="0"/>
                <a:ea typeface="+mn-ea"/>
                <a:cs typeface="+mn-cs"/>
              </a:rPr>
              <a:t>. </a:t>
            </a:r>
            <a:r>
              <a:rPr kumimoji="0" lang="en-GB" sz="1400" b="0" i="0" u="none" strike="noStrike" kern="1200" cap="none" spc="0" normalizeH="0" baseline="0" noProof="0" dirty="0" err="1">
                <a:ln>
                  <a:noFill/>
                </a:ln>
                <a:solidFill>
                  <a:srgbClr val="000000"/>
                </a:solidFill>
                <a:effectLst/>
                <a:uLnTx/>
                <a:uFillTx/>
                <a:latin typeface="Aptos" panose="020B0004020202020204" pitchFamily="34" charset="0"/>
                <a:ea typeface="+mn-ea"/>
                <a:cs typeface="+mn-cs"/>
              </a:rPr>
              <a:t>DocBrown</a:t>
            </a:r>
            <a:r>
              <a:rPr kumimoji="0" lang="en-GB" sz="1400" b="0" i="0" u="none" strike="noStrike" kern="1200" cap="none" spc="0" normalizeH="0" baseline="0" noProof="0" dirty="0">
                <a:ln>
                  <a:noFill/>
                </a:ln>
                <a:solidFill>
                  <a:srgbClr val="000000"/>
                </a:solidFill>
                <a:effectLst/>
                <a:uLnTx/>
                <a:uFillTx/>
                <a:latin typeface="Aptos" panose="020B0004020202020204" pitchFamily="34" charset="0"/>
                <a:ea typeface="+mn-ea"/>
                <a:cs typeface="+mn-cs"/>
              </a:rPr>
              <a:t> for materials on all the sciences </a:t>
            </a:r>
            <a:r>
              <a:rPr kumimoji="0" lang="en-GB" sz="1400" b="0" i="0" u="none" strike="noStrike" kern="1200" cap="none" spc="0" normalizeH="0" baseline="0" noProof="0" dirty="0">
                <a:ln>
                  <a:noFill/>
                </a:ln>
                <a:solidFill>
                  <a:srgbClr val="0000FF"/>
                </a:solidFill>
                <a:effectLst/>
                <a:uLnTx/>
                <a:uFillTx/>
                <a:latin typeface="Aptos" panose="020B0004020202020204" pitchFamily="34" charset="0"/>
                <a:ea typeface="+mn-ea"/>
                <a:cs typeface="+mn-cs"/>
                <a:hlinkClick r:id="rId4"/>
              </a:rPr>
              <a:t>Free to use online Doc Brown's CHEMISTRY revision website by retired science education teacher notes teaching and learning revising biology chemistry physics UK GCSE IGCSE AQA Edexcel OCR GCSE IGCSE A level chemistry USA US grades India Indian Secondary s</a:t>
            </a:r>
            <a:r>
              <a:rPr kumimoji="0" lang="en-GB" sz="1400" b="0" i="0" u="none" strike="noStrike" kern="1200" cap="none" spc="0" normalizeH="0" baseline="0" noProof="0" dirty="0">
                <a:ln>
                  <a:noFill/>
                </a:ln>
                <a:solidFill>
                  <a:srgbClr val="000000"/>
                </a:solidFill>
                <a:effectLst/>
                <a:uLnTx/>
                <a:uFillTx/>
                <a:latin typeface="Aptos" panose="020B0004020202020204" pitchFamily="34" charset="0"/>
                <a:ea typeface="+mn-ea"/>
                <a:cs typeface="+mn-cs"/>
              </a:rPr>
              <a:t>. </a:t>
            </a:r>
            <a:endPar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3F22BF8D-85A7-6F0D-8ACE-72B598B31434}"/>
              </a:ext>
            </a:extLst>
          </p:cNvPr>
          <p:cNvSpPr txBox="1"/>
          <p:nvPr/>
        </p:nvSpPr>
        <p:spPr>
          <a:xfrm>
            <a:off x="429541" y="8540986"/>
            <a:ext cx="5990335"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1" i="0" u="sng" strike="noStrike" kern="1200" cap="none" spc="0" normalizeH="0" baseline="0" noProof="0" dirty="0">
                <a:ln>
                  <a:noFill/>
                </a:ln>
                <a:solidFill>
                  <a:srgbClr val="000000"/>
                </a:solidFill>
                <a:effectLst/>
                <a:uLnTx/>
                <a:uFillTx/>
                <a:latin typeface="Aptos" panose="020B0004020202020204" pitchFamily="34" charset="0"/>
                <a:ea typeface="+mn-ea"/>
                <a:cs typeface="+mn-cs"/>
              </a:rPr>
              <a:t>Recommended revision guides.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000000"/>
                </a:solidFill>
                <a:effectLst/>
                <a:uLnTx/>
                <a:uFillTx/>
                <a:latin typeface="Aptos" panose="020B0004020202020204" pitchFamily="34" charset="0"/>
                <a:ea typeface="+mn-ea"/>
                <a:cs typeface="+mn-cs"/>
              </a:rPr>
              <a:t> </a:t>
            </a:r>
            <a:r>
              <a:rPr kumimoji="0" lang="en-GB" sz="1200" b="0" i="0" u="none" strike="noStrike" kern="1200" cap="none" spc="0" normalizeH="0" baseline="0" noProof="0" dirty="0">
                <a:ln>
                  <a:noFill/>
                </a:ln>
                <a:solidFill>
                  <a:srgbClr val="000000"/>
                </a:solidFill>
                <a:effectLst/>
                <a:uLnTx/>
                <a:uFillTx/>
                <a:latin typeface="Aptos" panose="020B0004020202020204" pitchFamily="34" charset="0"/>
                <a:ea typeface="+mn-ea"/>
                <a:cs typeface="+mn-cs"/>
              </a:rPr>
              <a:t>Most major educational book retailers will stock revision guides for "Edexcel GCSE 9-1 Separate Chemistry" e.g. Waterstones, Amazon, WHSmith, </a:t>
            </a:r>
            <a:r>
              <a:rPr kumimoji="0" lang="en-GB" sz="1200" b="0" i="0" u="none" strike="noStrike" kern="1200" cap="none" spc="0" normalizeH="0" baseline="0" noProof="0" dirty="0" err="1">
                <a:ln>
                  <a:noFill/>
                </a:ln>
                <a:solidFill>
                  <a:srgbClr val="000000"/>
                </a:solidFill>
                <a:effectLst/>
                <a:uLnTx/>
                <a:uFillTx/>
                <a:latin typeface="Aptos" panose="020B0004020202020204" pitchFamily="34" charset="0"/>
                <a:ea typeface="+mn-ea"/>
                <a:cs typeface="+mn-cs"/>
              </a:rPr>
              <a:t>Blackwells</a:t>
            </a:r>
            <a:r>
              <a:rPr kumimoji="0" lang="en-GB" sz="1200" b="0" i="0" u="none" strike="noStrike" kern="1200" cap="none" spc="0" normalizeH="0" baseline="0" noProof="0" dirty="0">
                <a:ln>
                  <a:noFill/>
                </a:ln>
                <a:solidFill>
                  <a:srgbClr val="000000"/>
                </a:solidFill>
                <a:effectLst/>
                <a:uLnTx/>
                <a:uFillTx/>
                <a:latin typeface="Aptos" panose="020B0004020202020204" pitchFamily="34" charset="0"/>
                <a:ea typeface="+mn-ea"/>
                <a:cs typeface="+mn-cs"/>
              </a:rPr>
              <a:t>, etc. There are lots of different types of revision guide; some have just information in and some have exam-style questions and answers in. CGP revision guides are typically very popular with our students. </a:t>
            </a: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65830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0BCE672-A3E3-2100-8059-6C0DC9C686CF}"/>
              </a:ext>
            </a:extLst>
          </p:cNvPr>
          <p:cNvSpPr txBox="1"/>
          <p:nvPr/>
        </p:nvSpPr>
        <p:spPr>
          <a:xfrm>
            <a:off x="429541" y="1276877"/>
            <a:ext cx="5990335" cy="397031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228600" marR="0" lvl="0" indent="0" algn="ctr" defTabSz="457200" rtl="0" eaLnBrk="1" fontAlgn="auto" latinLnBrk="0" hangingPunct="1">
              <a:lnSpc>
                <a:spcPct val="100000"/>
              </a:lnSpc>
              <a:spcBef>
                <a:spcPts val="0"/>
              </a:spcBef>
              <a:spcAft>
                <a:spcPts val="0"/>
              </a:spcAft>
              <a:buClrTx/>
              <a:buSzTx/>
              <a:buFontTx/>
              <a:buNone/>
              <a:tabLst>
                <a:tab pos="2865755" algn="ctr"/>
                <a:tab pos="5731510" algn="r"/>
              </a:tabLst>
              <a:defRPr/>
            </a:pPr>
            <a:r>
              <a:rPr kumimoji="0" lang="en-GB" sz="1400" b="1" i="0" u="sng" strike="noStrike" kern="1200" cap="none" spc="0" normalizeH="0" baseline="0" noProof="0" dirty="0">
                <a:ln>
                  <a:noFill/>
                </a:ln>
                <a:solidFill>
                  <a:prstClr val="black"/>
                </a:solidFill>
                <a:effectLst/>
                <a:uLnTx/>
                <a:uFillTx/>
                <a:latin typeface="inherit"/>
              </a:rPr>
              <a:t>Topics you need to revise for the November PPEs</a:t>
            </a:r>
          </a:p>
          <a:p>
            <a:pPr marL="228600" algn="ctr">
              <a:tabLst>
                <a:tab pos="2865755" algn="ctr"/>
                <a:tab pos="5731510" algn="r"/>
              </a:tabLst>
              <a:defRPr/>
            </a:pPr>
            <a:r>
              <a:rPr lang="en-GB" sz="1400" b="1" u="sng" dirty="0">
                <a:solidFill>
                  <a:prstClr val="black"/>
                </a:solidFill>
                <a:latin typeface="inherit"/>
              </a:rPr>
              <a:t>NOTE: Please visit the hub for full learning checklists for these topics</a:t>
            </a:r>
            <a:endParaRPr kumimoji="0" lang="en-GB" sz="1400" b="1" i="0" u="sng" strike="noStrike" kern="1200" cap="none" spc="0" normalizeH="0" baseline="0" noProof="0" dirty="0">
              <a:ln>
                <a:noFill/>
              </a:ln>
              <a:solidFill>
                <a:prstClr val="black"/>
              </a:solidFill>
              <a:effectLst/>
              <a:uLnTx/>
              <a:uFillTx/>
              <a:latin typeface="inherit"/>
            </a:endParaRPr>
          </a:p>
          <a:p>
            <a:pPr marL="228600" marR="0" lvl="0" indent="0" algn="ctr" defTabSz="457200" rtl="0" eaLnBrk="1" fontAlgn="auto" latinLnBrk="0" hangingPunct="1">
              <a:lnSpc>
                <a:spcPct val="100000"/>
              </a:lnSpc>
              <a:spcBef>
                <a:spcPts val="0"/>
              </a:spcBef>
              <a:spcAft>
                <a:spcPts val="0"/>
              </a:spcAft>
              <a:buClrTx/>
              <a:buSzTx/>
              <a:buFontTx/>
              <a:buNone/>
              <a:tabLst>
                <a:tab pos="2865755" algn="ctr"/>
                <a:tab pos="5731510" algn="r"/>
              </a:tabLst>
              <a:defRPr/>
            </a:pPr>
            <a:endParaRPr kumimoji="0" lang="en-GB" sz="1400" b="1" i="0" u="sng" strike="noStrike" kern="1200" cap="none" spc="0" normalizeH="0" baseline="0" noProof="0" dirty="0">
              <a:ln>
                <a:noFill/>
              </a:ln>
              <a:solidFill>
                <a:prstClr val="black"/>
              </a:solidFill>
              <a:effectLst/>
              <a:uLnTx/>
              <a:uFillTx/>
              <a:latin typeface="inherit"/>
            </a:endParaRPr>
          </a:p>
          <a:p>
            <a:pPr marL="514350" marR="0" lvl="0" indent="-285750" defTabSz="457200" rtl="0" eaLnBrk="1" fontAlgn="auto" latinLnBrk="0" hangingPunct="1">
              <a:lnSpc>
                <a:spcPct val="100000"/>
              </a:lnSpc>
              <a:spcBef>
                <a:spcPts val="0"/>
              </a:spcBef>
              <a:spcAft>
                <a:spcPts val="0"/>
              </a:spcAft>
              <a:buClrTx/>
              <a:buSzTx/>
              <a:buFont typeface="Arial" panose="020B0604020202020204" pitchFamily="34" charset="0"/>
              <a:buChar char="•"/>
              <a:tabLst>
                <a:tab pos="2865755" algn="ctr"/>
                <a:tab pos="5731510" algn="r"/>
              </a:tabLst>
              <a:defRPr/>
            </a:pPr>
            <a:r>
              <a:rPr kumimoji="0" lang="en-GB" sz="1400" b="1" i="0" u="sng" strike="noStrike" kern="1200" cap="none" spc="0" normalizeH="0" baseline="0" noProof="0" dirty="0">
                <a:ln>
                  <a:noFill/>
                </a:ln>
                <a:solidFill>
                  <a:prstClr val="black"/>
                </a:solidFill>
                <a:effectLst/>
                <a:uLnTx/>
                <a:uFillTx/>
                <a:latin typeface="inherit"/>
              </a:rPr>
              <a:t>Motion</a:t>
            </a:r>
            <a:r>
              <a:rPr kumimoji="0" lang="en-GB" sz="1400" i="0" strike="noStrike" kern="1200" cap="none" spc="0" normalizeH="0" baseline="0" noProof="0" dirty="0">
                <a:ln>
                  <a:noFill/>
                </a:ln>
                <a:solidFill>
                  <a:prstClr val="black"/>
                </a:solidFill>
                <a:effectLst/>
                <a:uLnTx/>
                <a:uFillTx/>
                <a:latin typeface="inherit"/>
              </a:rPr>
              <a:t>- vectors and scalars, distance-time graphs, acceleration and velocity-time graphs.</a:t>
            </a:r>
          </a:p>
          <a:p>
            <a:pPr marL="514350" marR="0" lvl="0" indent="-285750" defTabSz="457200" rtl="0" eaLnBrk="1" fontAlgn="auto" latinLnBrk="0" hangingPunct="1">
              <a:lnSpc>
                <a:spcPct val="100000"/>
              </a:lnSpc>
              <a:spcBef>
                <a:spcPts val="0"/>
              </a:spcBef>
              <a:spcAft>
                <a:spcPts val="0"/>
              </a:spcAft>
              <a:buClrTx/>
              <a:buSzTx/>
              <a:buFont typeface="Arial" panose="020B0604020202020204" pitchFamily="34" charset="0"/>
              <a:buChar char="•"/>
              <a:tabLst>
                <a:tab pos="2865755" algn="ctr"/>
                <a:tab pos="5731510" algn="r"/>
              </a:tabLst>
              <a:defRPr/>
            </a:pPr>
            <a:r>
              <a:rPr kumimoji="0" lang="en-GB" sz="1400" b="1" i="0" u="sng" strike="noStrike" kern="1200" cap="none" spc="0" normalizeH="0" baseline="0" noProof="0" dirty="0">
                <a:ln>
                  <a:noFill/>
                </a:ln>
                <a:solidFill>
                  <a:prstClr val="black"/>
                </a:solidFill>
                <a:effectLst/>
                <a:uLnTx/>
                <a:uFillTx/>
                <a:latin typeface="inherit"/>
              </a:rPr>
              <a:t>Forces and motion </a:t>
            </a:r>
            <a:r>
              <a:rPr kumimoji="0" lang="en-GB" sz="1400" i="0" strike="noStrike" kern="1200" cap="none" spc="0" normalizeH="0" baseline="0" noProof="0" dirty="0">
                <a:ln>
                  <a:noFill/>
                </a:ln>
                <a:solidFill>
                  <a:prstClr val="black"/>
                </a:solidFill>
                <a:effectLst/>
                <a:uLnTx/>
                <a:uFillTx/>
                <a:latin typeface="inherit"/>
              </a:rPr>
              <a:t> - resultant forces, Newton's first law, Newton's second law, mass and weight, Newton's third law, momentum, stopping distances and crash hazards.</a:t>
            </a:r>
          </a:p>
          <a:p>
            <a:pPr marL="514350" marR="0" lvl="0" indent="-285750" defTabSz="457200" rtl="0" eaLnBrk="1" fontAlgn="auto" latinLnBrk="0" hangingPunct="1">
              <a:lnSpc>
                <a:spcPct val="100000"/>
              </a:lnSpc>
              <a:spcBef>
                <a:spcPts val="0"/>
              </a:spcBef>
              <a:spcAft>
                <a:spcPts val="0"/>
              </a:spcAft>
              <a:buClrTx/>
              <a:buSzTx/>
              <a:buFont typeface="Arial" panose="020B0604020202020204" pitchFamily="34" charset="0"/>
              <a:buChar char="•"/>
              <a:tabLst>
                <a:tab pos="2865755" algn="ctr"/>
                <a:tab pos="5731510" algn="r"/>
              </a:tabLst>
              <a:defRPr/>
            </a:pPr>
            <a:r>
              <a:rPr kumimoji="0" lang="en-GB" sz="1400" b="1" i="0" u="sng" strike="noStrike" kern="1200" cap="none" spc="0" normalizeH="0" baseline="0" noProof="0" dirty="0">
                <a:ln>
                  <a:noFill/>
                </a:ln>
                <a:solidFill>
                  <a:prstClr val="black"/>
                </a:solidFill>
                <a:effectLst/>
                <a:uLnTx/>
                <a:uFillTx/>
                <a:latin typeface="inherit"/>
              </a:rPr>
              <a:t>Conservation of energy- </a:t>
            </a:r>
            <a:r>
              <a:rPr kumimoji="0" lang="en-GB" sz="1400" i="0" strike="noStrike" kern="1200" cap="none" spc="0" normalizeH="0" baseline="0" noProof="0" dirty="0">
                <a:ln>
                  <a:noFill/>
                </a:ln>
                <a:solidFill>
                  <a:prstClr val="black"/>
                </a:solidFill>
                <a:effectLst/>
                <a:uLnTx/>
                <a:uFillTx/>
                <a:latin typeface="inherit"/>
              </a:rPr>
              <a:t>energy stores, energy transfers, energy efficiency, keeping warm, stored energies, non-renewable energy resources and renewable energy resources.</a:t>
            </a:r>
          </a:p>
          <a:p>
            <a:pPr marL="514350" marR="0" lvl="0" indent="-285750" defTabSz="457200" rtl="0" eaLnBrk="1" fontAlgn="auto" latinLnBrk="0" hangingPunct="1">
              <a:lnSpc>
                <a:spcPct val="100000"/>
              </a:lnSpc>
              <a:spcBef>
                <a:spcPts val="0"/>
              </a:spcBef>
              <a:spcAft>
                <a:spcPts val="0"/>
              </a:spcAft>
              <a:buClrTx/>
              <a:buSzTx/>
              <a:buFont typeface="Arial" panose="020B0604020202020204" pitchFamily="34" charset="0"/>
              <a:buChar char="•"/>
              <a:tabLst>
                <a:tab pos="2865755" algn="ctr"/>
                <a:tab pos="5731510" algn="r"/>
              </a:tabLst>
              <a:defRPr/>
            </a:pPr>
            <a:r>
              <a:rPr kumimoji="0" lang="en-GB" sz="1400" b="1" i="0" u="sng" strike="noStrike" kern="1200" cap="none" spc="0" normalizeH="0" baseline="0" noProof="0" dirty="0">
                <a:ln>
                  <a:noFill/>
                </a:ln>
                <a:solidFill>
                  <a:prstClr val="black"/>
                </a:solidFill>
                <a:effectLst/>
                <a:uLnTx/>
                <a:uFillTx/>
                <a:latin typeface="inherit"/>
              </a:rPr>
              <a:t>Waves</a:t>
            </a:r>
            <a:r>
              <a:rPr kumimoji="0" lang="en-GB" sz="1400" i="0" strike="noStrike" kern="1200" cap="none" spc="0" normalizeH="0" baseline="0" noProof="0" dirty="0">
                <a:ln>
                  <a:noFill/>
                </a:ln>
                <a:solidFill>
                  <a:prstClr val="black"/>
                </a:solidFill>
                <a:effectLst/>
                <a:uLnTx/>
                <a:uFillTx/>
                <a:latin typeface="inherit"/>
              </a:rPr>
              <a:t> - describing waves, wave speeds and refraction of waves.</a:t>
            </a:r>
          </a:p>
          <a:p>
            <a:pPr marL="514350" marR="0" lvl="0" indent="-285750" defTabSz="457200" rtl="0" eaLnBrk="1" fontAlgn="auto" latinLnBrk="0" hangingPunct="1">
              <a:lnSpc>
                <a:spcPct val="100000"/>
              </a:lnSpc>
              <a:spcBef>
                <a:spcPts val="0"/>
              </a:spcBef>
              <a:spcAft>
                <a:spcPts val="0"/>
              </a:spcAft>
              <a:buClrTx/>
              <a:buSzTx/>
              <a:buFont typeface="Arial" panose="020B0604020202020204" pitchFamily="34" charset="0"/>
              <a:buChar char="•"/>
              <a:tabLst>
                <a:tab pos="2865755" algn="ctr"/>
                <a:tab pos="5731510" algn="r"/>
              </a:tabLst>
              <a:defRPr/>
            </a:pPr>
            <a:r>
              <a:rPr kumimoji="0" lang="en-GB" sz="1400" b="1" i="0" u="sng" strike="noStrike" kern="1200" cap="none" spc="0" normalizeH="0" baseline="0" noProof="0" dirty="0">
                <a:ln>
                  <a:noFill/>
                </a:ln>
                <a:solidFill>
                  <a:prstClr val="black"/>
                </a:solidFill>
                <a:effectLst/>
                <a:uLnTx/>
                <a:uFillTx/>
                <a:latin typeface="inherit"/>
              </a:rPr>
              <a:t>Light and the electromagnetic (EM) spectrum </a:t>
            </a:r>
            <a:r>
              <a:rPr kumimoji="0" lang="en-GB" sz="1400" i="0" strike="noStrike" kern="1200" cap="none" spc="0" normalizeH="0" baseline="0" noProof="0" dirty="0">
                <a:ln>
                  <a:noFill/>
                </a:ln>
                <a:solidFill>
                  <a:prstClr val="black"/>
                </a:solidFill>
                <a:effectLst/>
                <a:uLnTx/>
                <a:uFillTx/>
                <a:latin typeface="inherit"/>
              </a:rPr>
              <a:t>- EM waves, the EM spectrum, using EM waves and the dangers of EM waves.</a:t>
            </a:r>
          </a:p>
          <a:p>
            <a:pPr marL="514350" marR="0" lvl="0" indent="-285750" defTabSz="457200" rtl="0" eaLnBrk="1" fontAlgn="auto" latinLnBrk="0" hangingPunct="1">
              <a:lnSpc>
                <a:spcPct val="100000"/>
              </a:lnSpc>
              <a:spcBef>
                <a:spcPts val="0"/>
              </a:spcBef>
              <a:spcAft>
                <a:spcPts val="0"/>
              </a:spcAft>
              <a:buClrTx/>
              <a:buSzTx/>
              <a:buFont typeface="Arial" panose="020B0604020202020204" pitchFamily="34" charset="0"/>
              <a:buChar char="•"/>
              <a:tabLst>
                <a:tab pos="2865755" algn="ctr"/>
                <a:tab pos="5731510" algn="r"/>
              </a:tabLst>
              <a:defRPr/>
            </a:pPr>
            <a:r>
              <a:rPr kumimoji="0" lang="en-GB" sz="1400" b="1" i="0" u="sng" strike="noStrike" kern="1200" cap="none" spc="0" normalizeH="0" baseline="0" noProof="0" dirty="0">
                <a:ln>
                  <a:noFill/>
                </a:ln>
                <a:solidFill>
                  <a:prstClr val="black"/>
                </a:solidFill>
                <a:effectLst/>
                <a:uLnTx/>
                <a:uFillTx/>
                <a:latin typeface="inherit"/>
              </a:rPr>
              <a:t>Radioactivity</a:t>
            </a:r>
            <a:r>
              <a:rPr kumimoji="0" lang="en-GB" sz="1400" i="0" strike="noStrike" kern="1200" cap="none" spc="0" normalizeH="0" baseline="0" noProof="0" dirty="0">
                <a:ln>
                  <a:noFill/>
                </a:ln>
                <a:solidFill>
                  <a:prstClr val="black"/>
                </a:solidFill>
                <a:effectLst/>
                <a:uLnTx/>
                <a:uFillTx/>
                <a:latin typeface="inherit"/>
              </a:rPr>
              <a:t> - atomic models, unstable atoms, background radiation, types of radiation, radioactive decay, half life and dangers of radioactivity.</a:t>
            </a:r>
          </a:p>
          <a:p>
            <a:pPr marL="228600" marR="0" lvl="0" indent="0" algn="ctr" defTabSz="457200" rtl="0" eaLnBrk="1" fontAlgn="auto" latinLnBrk="0" hangingPunct="1">
              <a:lnSpc>
                <a:spcPct val="100000"/>
              </a:lnSpc>
              <a:spcBef>
                <a:spcPts val="0"/>
              </a:spcBef>
              <a:spcAft>
                <a:spcPts val="0"/>
              </a:spcAft>
              <a:buClrTx/>
              <a:buSzTx/>
              <a:buFontTx/>
              <a:buNone/>
              <a:tabLst>
                <a:tab pos="2865755" algn="ctr"/>
                <a:tab pos="5731510" algn="r"/>
              </a:tabLst>
              <a:defRPr/>
            </a:pPr>
            <a:endParaRPr kumimoji="0" lang="en-GB" sz="1400" b="1" i="0" u="sng" strike="noStrike" kern="1200" cap="none" spc="0" normalizeH="0" baseline="0" noProof="0" dirty="0">
              <a:ln>
                <a:noFill/>
              </a:ln>
              <a:solidFill>
                <a:prstClr val="black"/>
              </a:solidFill>
              <a:effectLst/>
              <a:uLnTx/>
              <a:uFillTx/>
              <a:latin typeface="inherit"/>
            </a:endParaRPr>
          </a:p>
        </p:txBody>
      </p:sp>
      <p:sp>
        <p:nvSpPr>
          <p:cNvPr id="4" name="TextBox 3">
            <a:extLst>
              <a:ext uri="{FF2B5EF4-FFF2-40B4-BE49-F238E27FC236}">
                <a16:creationId xmlns:a16="http://schemas.microsoft.com/office/drawing/2014/main" id="{8E2FA600-9092-44DA-567E-6E2F94A1149E}"/>
              </a:ext>
            </a:extLst>
          </p:cNvPr>
          <p:cNvSpPr txBox="1"/>
          <p:nvPr/>
        </p:nvSpPr>
        <p:spPr>
          <a:xfrm>
            <a:off x="429542" y="875892"/>
            <a:ext cx="5998917" cy="276999"/>
          </a:xfrm>
          <a:prstGeom prst="rect">
            <a:avLst/>
          </a:prstGeom>
          <a:noFill/>
          <a:ln>
            <a:solidFill>
              <a:srgbClr val="002060"/>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sng" strike="noStrike" kern="1200" cap="none" spc="0" normalizeH="0" baseline="0" noProof="0" dirty="0">
                <a:ln>
                  <a:noFill/>
                </a:ln>
                <a:solidFill>
                  <a:prstClr val="black"/>
                </a:solidFill>
                <a:effectLst/>
                <a:uLnTx/>
                <a:uFillTx/>
                <a:latin typeface="Futura Md BT" panose="020B0802020204020204" pitchFamily="34" charset="0"/>
                <a:ea typeface="+mn-ea"/>
                <a:cs typeface="+mn-cs"/>
              </a:rPr>
              <a:t> </a:t>
            </a:r>
            <a:r>
              <a:rPr kumimoji="0" lang="en-GB" sz="1200" b="0" i="1" u="none" strike="noStrike" kern="1200" cap="none" spc="0" normalizeH="0" baseline="0" noProof="0" dirty="0">
                <a:ln>
                  <a:noFill/>
                </a:ln>
                <a:solidFill>
                  <a:prstClr val="black"/>
                </a:solidFill>
                <a:effectLst/>
                <a:uLnTx/>
                <a:uFillTx/>
                <a:latin typeface="Futura Md BT" panose="020B0802020204020204" pitchFamily="34" charset="0"/>
                <a:ea typeface="+mn-ea"/>
                <a:cs typeface="+mn-cs"/>
              </a:rPr>
              <a:t>1 hours and 10 minutes for each exam </a:t>
            </a:r>
          </a:p>
        </p:txBody>
      </p:sp>
      <p:sp>
        <p:nvSpPr>
          <p:cNvPr id="6" name="TextBox 5">
            <a:extLst>
              <a:ext uri="{FF2B5EF4-FFF2-40B4-BE49-F238E27FC236}">
                <a16:creationId xmlns:a16="http://schemas.microsoft.com/office/drawing/2014/main" id="{573815A0-CB70-B1FE-26B1-CA35A521EC8F}"/>
              </a:ext>
            </a:extLst>
          </p:cNvPr>
          <p:cNvSpPr txBox="1"/>
          <p:nvPr/>
        </p:nvSpPr>
        <p:spPr>
          <a:xfrm>
            <a:off x="429541" y="164685"/>
            <a:ext cx="6215809" cy="646331"/>
          </a:xfrm>
          <a:prstGeom prst="rect">
            <a:avLst/>
          </a:prstGeom>
          <a:noFill/>
        </p:spPr>
        <p:txBody>
          <a:bodyPr wrap="square">
            <a:spAutoFit/>
          </a:bodyPr>
          <a:lstStyle/>
          <a:p>
            <a:pPr marL="228600" algn="ctr">
              <a:tabLst>
                <a:tab pos="2865755" algn="ctr"/>
                <a:tab pos="5731510" algn="r"/>
              </a:tabLst>
              <a:defRPr/>
            </a:pPr>
            <a:r>
              <a:rPr kumimoji="0" lang="en-GB" sz="1800" b="1" i="0" u="sng" strike="noStrike" kern="1200" cap="none" spc="0" normalizeH="0" baseline="0" noProof="0" dirty="0">
                <a:ln>
                  <a:noFill/>
                </a:ln>
                <a:solidFill>
                  <a:prstClr val="black"/>
                </a:solidFill>
                <a:effectLst/>
                <a:uLnTx/>
                <a:uFillTx/>
                <a:latin typeface="Futura Md BT" panose="020B0802020204020204" pitchFamily="34" charset="0"/>
                <a:ea typeface="+mn-ea"/>
                <a:cs typeface="+mn-cs"/>
              </a:rPr>
              <a:t>Combined Science </a:t>
            </a:r>
          </a:p>
          <a:p>
            <a:pPr marL="228600" marR="0" lvl="0" indent="0" algn="ctr" defTabSz="457200" rtl="0" eaLnBrk="1" fontAlgn="auto" latinLnBrk="0" hangingPunct="1">
              <a:lnSpc>
                <a:spcPct val="100000"/>
              </a:lnSpc>
              <a:spcBef>
                <a:spcPts val="0"/>
              </a:spcBef>
              <a:spcAft>
                <a:spcPts val="0"/>
              </a:spcAft>
              <a:buClrTx/>
              <a:buSzTx/>
              <a:buFontTx/>
              <a:buNone/>
              <a:tabLst>
                <a:tab pos="2865755" algn="ctr"/>
                <a:tab pos="5731510" algn="r"/>
              </a:tabLst>
              <a:defRPr/>
            </a:pPr>
            <a:r>
              <a:rPr kumimoji="0" lang="en-GB" sz="1800" b="1" i="0" u="sng" strike="noStrike" kern="1200" cap="none" spc="0" normalizeH="0" baseline="0" noProof="0" dirty="0">
                <a:ln>
                  <a:noFill/>
                </a:ln>
                <a:solidFill>
                  <a:prstClr val="black"/>
                </a:solidFill>
                <a:effectLst/>
                <a:uLnTx/>
                <a:uFillTx/>
                <a:latin typeface="Futura Md BT" panose="020B0802020204020204" pitchFamily="34" charset="0"/>
                <a:ea typeface="+mn-ea"/>
                <a:cs typeface="+mn-cs"/>
              </a:rPr>
              <a:t>Physics– Higher and Foundation Tier</a:t>
            </a:r>
          </a:p>
        </p:txBody>
      </p:sp>
      <p:sp>
        <p:nvSpPr>
          <p:cNvPr id="7" name="TextBox 6">
            <a:extLst>
              <a:ext uri="{FF2B5EF4-FFF2-40B4-BE49-F238E27FC236}">
                <a16:creationId xmlns:a16="http://schemas.microsoft.com/office/drawing/2014/main" id="{3D9BFFE2-2816-3359-515D-E21767910A83}"/>
              </a:ext>
            </a:extLst>
          </p:cNvPr>
          <p:cNvSpPr txBox="1"/>
          <p:nvPr/>
        </p:nvSpPr>
        <p:spPr>
          <a:xfrm>
            <a:off x="369689" y="5754053"/>
            <a:ext cx="6118619" cy="2462213"/>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1" i="0" u="sng" strike="noStrike" kern="1200" cap="none" spc="0" normalizeH="0" baseline="0" noProof="0" dirty="0">
                <a:ln>
                  <a:noFill/>
                </a:ln>
                <a:solidFill>
                  <a:srgbClr val="000000"/>
                </a:solidFill>
                <a:effectLst/>
                <a:uLnTx/>
                <a:uFillTx/>
                <a:latin typeface="Aptos" panose="020B0004020202020204" pitchFamily="34" charset="0"/>
                <a:ea typeface="+mn-ea"/>
                <a:cs typeface="+mn-cs"/>
              </a:rPr>
              <a:t>Websites you can use to help you revise</a:t>
            </a:r>
            <a:r>
              <a:rPr kumimoji="0" lang="en-GB" sz="1400" b="0" i="0" u="sng" strike="noStrike" kern="1200" cap="none" spc="0" normalizeH="0" baseline="0" noProof="0" dirty="0">
                <a:ln>
                  <a:noFill/>
                </a:ln>
                <a:solidFill>
                  <a:srgbClr val="000000"/>
                </a:solidFill>
                <a:effectLst/>
                <a:uLnTx/>
                <a:uFillTx/>
                <a:latin typeface="Aptos" panose="020B0004020202020204" pitchFamily="34" charset="0"/>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Aptos" panose="020B0004020202020204" pitchFamily="34" charset="0"/>
                <a:ea typeface="+mn-ea"/>
                <a:cs typeface="+mn-cs"/>
              </a:rPr>
              <a:t>Exam papers can be accessed from different websites but the easiest one to use is </a:t>
            </a:r>
            <a:r>
              <a:rPr kumimoji="0" lang="en-GB" sz="1400" b="0" i="0" u="none" strike="noStrike" kern="1200" cap="none" spc="0" normalizeH="0" baseline="0" noProof="0" dirty="0">
                <a:ln>
                  <a:noFill/>
                </a:ln>
                <a:solidFill>
                  <a:srgbClr val="0000FF"/>
                </a:solidFill>
                <a:effectLst/>
                <a:uLnTx/>
                <a:uFillTx/>
                <a:latin typeface="Aptos" panose="020B0004020202020204" pitchFamily="34" charset="0"/>
                <a:ea typeface="+mn-ea"/>
                <a:cs typeface="+mn-cs"/>
                <a:hlinkClick r:id="rId2"/>
              </a:rPr>
              <a:t>Edexcel Chemistry Past Papers - Revision Science</a:t>
            </a:r>
            <a:r>
              <a:rPr kumimoji="0" lang="en-GB" sz="1400" b="0" i="0" u="none" strike="noStrike" kern="1200" cap="none" spc="0" normalizeH="0" baseline="0" noProof="0" dirty="0">
                <a:ln>
                  <a:noFill/>
                </a:ln>
                <a:solidFill>
                  <a:srgbClr val="000000"/>
                </a:solidFill>
                <a:effectLst/>
                <a:uLnTx/>
                <a:uFillTx/>
                <a:latin typeface="Aptos" panose="020B0004020202020204" pitchFamily="34" charset="0"/>
                <a:ea typeface="+mn-ea"/>
                <a:cs typeface="+mn-cs"/>
              </a:rPr>
              <a:t>. For BBC Bitesize type into your search engine "BBC Bitesize Edexcel combined science". Physics Maths Tutor (which has lots of resources for biology, chemistry and physics on it, despite the name) </a:t>
            </a:r>
            <a:r>
              <a:rPr kumimoji="0" lang="en-GB" sz="1400" b="0" i="0" u="none" strike="noStrike" kern="1200" cap="none" spc="0" normalizeH="0" baseline="0" noProof="0" dirty="0">
                <a:ln>
                  <a:noFill/>
                </a:ln>
                <a:solidFill>
                  <a:srgbClr val="0000FF"/>
                </a:solidFill>
                <a:effectLst/>
                <a:uLnTx/>
                <a:uFillTx/>
                <a:latin typeface="Aptos" panose="020B0004020202020204" pitchFamily="34" charset="0"/>
                <a:ea typeface="+mn-ea"/>
                <a:cs typeface="+mn-cs"/>
                <a:hlinkClick r:id="rId3"/>
              </a:rPr>
              <a:t>Physics &amp; Maths Tutor (physicsandmathstutor.com)</a:t>
            </a:r>
            <a:r>
              <a:rPr kumimoji="0" lang="en-GB" sz="1400" b="0" i="0" u="none" strike="noStrike" kern="1200" cap="none" spc="0" normalizeH="0" baseline="0" noProof="0" dirty="0">
                <a:ln>
                  <a:noFill/>
                </a:ln>
                <a:solidFill>
                  <a:srgbClr val="000000"/>
                </a:solidFill>
                <a:effectLst/>
                <a:uLnTx/>
                <a:uFillTx/>
                <a:latin typeface="Aptos" panose="020B0004020202020204" pitchFamily="34" charset="0"/>
                <a:ea typeface="+mn-ea"/>
                <a:cs typeface="+mn-cs"/>
              </a:rPr>
              <a:t>. </a:t>
            </a:r>
            <a:r>
              <a:rPr kumimoji="0" lang="en-GB" sz="1400" b="0" i="0" u="none" strike="noStrike" kern="1200" cap="none" spc="0" normalizeH="0" baseline="0" noProof="0" dirty="0" err="1">
                <a:ln>
                  <a:noFill/>
                </a:ln>
                <a:solidFill>
                  <a:srgbClr val="000000"/>
                </a:solidFill>
                <a:effectLst/>
                <a:uLnTx/>
                <a:uFillTx/>
                <a:latin typeface="Aptos" panose="020B0004020202020204" pitchFamily="34" charset="0"/>
                <a:ea typeface="+mn-ea"/>
                <a:cs typeface="+mn-cs"/>
              </a:rPr>
              <a:t>DocBrown</a:t>
            </a:r>
            <a:r>
              <a:rPr kumimoji="0" lang="en-GB" sz="1400" b="0" i="0" u="none" strike="noStrike" kern="1200" cap="none" spc="0" normalizeH="0" baseline="0" noProof="0" dirty="0">
                <a:ln>
                  <a:noFill/>
                </a:ln>
                <a:solidFill>
                  <a:srgbClr val="000000"/>
                </a:solidFill>
                <a:effectLst/>
                <a:uLnTx/>
                <a:uFillTx/>
                <a:latin typeface="Aptos" panose="020B0004020202020204" pitchFamily="34" charset="0"/>
                <a:ea typeface="+mn-ea"/>
                <a:cs typeface="+mn-cs"/>
              </a:rPr>
              <a:t> for materials on all the sciences </a:t>
            </a:r>
            <a:r>
              <a:rPr kumimoji="0" lang="en-GB" sz="1400" b="0" i="0" u="none" strike="noStrike" kern="1200" cap="none" spc="0" normalizeH="0" baseline="0" noProof="0" dirty="0">
                <a:ln>
                  <a:noFill/>
                </a:ln>
                <a:solidFill>
                  <a:srgbClr val="0000FF"/>
                </a:solidFill>
                <a:effectLst/>
                <a:uLnTx/>
                <a:uFillTx/>
                <a:latin typeface="Aptos" panose="020B0004020202020204" pitchFamily="34" charset="0"/>
                <a:ea typeface="+mn-ea"/>
                <a:cs typeface="+mn-cs"/>
                <a:hlinkClick r:id="rId4"/>
              </a:rPr>
              <a:t>Free to use online Doc Brown's CHEMISTRY revision website by retired science education teacher notes teaching and learning revising biology chemistry physics UK GCSE IGCSE AQA Edexcel OCR GCSE IGCSE A level chemistry USA US grades India Indian Secondary s</a:t>
            </a:r>
            <a:r>
              <a:rPr kumimoji="0" lang="en-GB" sz="1400" b="0" i="0" u="none" strike="noStrike" kern="1200" cap="none" spc="0" normalizeH="0" baseline="0" noProof="0" dirty="0">
                <a:ln>
                  <a:noFill/>
                </a:ln>
                <a:solidFill>
                  <a:srgbClr val="000000"/>
                </a:solidFill>
                <a:effectLst/>
                <a:uLnTx/>
                <a:uFillTx/>
                <a:latin typeface="Aptos" panose="020B0004020202020204" pitchFamily="34" charset="0"/>
                <a:ea typeface="+mn-ea"/>
                <a:cs typeface="+mn-cs"/>
              </a:rPr>
              <a:t>. </a:t>
            </a:r>
            <a:endPar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3F22BF8D-85A7-6F0D-8ACE-72B598B31434}"/>
              </a:ext>
            </a:extLst>
          </p:cNvPr>
          <p:cNvSpPr txBox="1"/>
          <p:nvPr/>
        </p:nvSpPr>
        <p:spPr>
          <a:xfrm>
            <a:off x="429541" y="8058845"/>
            <a:ext cx="5990335" cy="160043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1" i="0" u="sng" strike="noStrike" kern="1200" cap="none" spc="0" normalizeH="0" baseline="0" noProof="0" dirty="0">
                <a:ln>
                  <a:noFill/>
                </a:ln>
                <a:solidFill>
                  <a:srgbClr val="000000"/>
                </a:solidFill>
                <a:effectLst/>
                <a:uLnTx/>
                <a:uFillTx/>
                <a:latin typeface="Aptos" panose="020B0004020202020204" pitchFamily="34" charset="0"/>
                <a:ea typeface="+mn-ea"/>
                <a:cs typeface="+mn-cs"/>
              </a:rPr>
              <a:t>Recommended revision guides.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000000"/>
                </a:solidFill>
                <a:effectLst/>
                <a:uLnTx/>
                <a:uFillTx/>
                <a:latin typeface="Aptos" panose="020B0004020202020204" pitchFamily="34" charset="0"/>
                <a:ea typeface="+mn-ea"/>
                <a:cs typeface="+mn-cs"/>
              </a:rPr>
              <a:t> </a:t>
            </a:r>
            <a:r>
              <a:rPr kumimoji="0" lang="en-GB" sz="1400" b="0" i="0" u="none" strike="noStrike" kern="1200" cap="none" spc="0" normalizeH="0" baseline="0" noProof="0" dirty="0">
                <a:ln>
                  <a:noFill/>
                </a:ln>
                <a:solidFill>
                  <a:srgbClr val="000000"/>
                </a:solidFill>
                <a:effectLst/>
                <a:uLnTx/>
                <a:uFillTx/>
                <a:latin typeface="Aptos" panose="020B0004020202020204" pitchFamily="34" charset="0"/>
                <a:ea typeface="+mn-ea"/>
                <a:cs typeface="+mn-cs"/>
              </a:rPr>
              <a:t>Most major educational book retailers will stock revision guides for "Edexcel GCSE 9-1 Separate Chemistry" e.g. Waterstones, Amazon, WHSmith, </a:t>
            </a:r>
            <a:r>
              <a:rPr kumimoji="0" lang="en-GB" sz="1400" b="0" i="0" u="none" strike="noStrike" kern="1200" cap="none" spc="0" normalizeH="0" baseline="0" noProof="0" dirty="0" err="1">
                <a:ln>
                  <a:noFill/>
                </a:ln>
                <a:solidFill>
                  <a:srgbClr val="000000"/>
                </a:solidFill>
                <a:effectLst/>
                <a:uLnTx/>
                <a:uFillTx/>
                <a:latin typeface="Aptos" panose="020B0004020202020204" pitchFamily="34" charset="0"/>
                <a:ea typeface="+mn-ea"/>
                <a:cs typeface="+mn-cs"/>
              </a:rPr>
              <a:t>Blackwells</a:t>
            </a:r>
            <a:r>
              <a:rPr kumimoji="0" lang="en-GB" sz="1400" b="0" i="0" u="none" strike="noStrike" kern="1200" cap="none" spc="0" normalizeH="0" baseline="0" noProof="0" dirty="0">
                <a:ln>
                  <a:noFill/>
                </a:ln>
                <a:solidFill>
                  <a:srgbClr val="000000"/>
                </a:solidFill>
                <a:effectLst/>
                <a:uLnTx/>
                <a:uFillTx/>
                <a:latin typeface="Aptos" panose="020B0004020202020204" pitchFamily="34" charset="0"/>
                <a:ea typeface="+mn-ea"/>
                <a:cs typeface="+mn-cs"/>
              </a:rPr>
              <a:t>, etc. There are lots of different types of revision guide; some have just information in and some have exam-style questions and answers in. CGP revision guides are typically very popular with our students. </a:t>
            </a:r>
            <a:endPar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13932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DA86AC6-82EE-6B85-B5E8-E1085CFE8E06}"/>
              </a:ext>
            </a:extLst>
          </p:cNvPr>
          <p:cNvSpPr txBox="1"/>
          <p:nvPr/>
        </p:nvSpPr>
        <p:spPr>
          <a:xfrm>
            <a:off x="429541" y="164685"/>
            <a:ext cx="6215809" cy="923330"/>
          </a:xfrm>
          <a:prstGeom prst="rect">
            <a:avLst/>
          </a:prstGeom>
          <a:noFill/>
        </p:spPr>
        <p:txBody>
          <a:bodyPr wrap="square">
            <a:spAutoFit/>
          </a:bodyPr>
          <a:lstStyle/>
          <a:p>
            <a:pPr marL="228600" marR="0" lvl="0" indent="0" algn="ctr" defTabSz="457200" rtl="0" eaLnBrk="1" fontAlgn="auto" latinLnBrk="0" hangingPunct="1">
              <a:lnSpc>
                <a:spcPct val="100000"/>
              </a:lnSpc>
              <a:spcBef>
                <a:spcPts val="0"/>
              </a:spcBef>
              <a:spcAft>
                <a:spcPts val="0"/>
              </a:spcAft>
              <a:buClrTx/>
              <a:buSzTx/>
              <a:buFontTx/>
              <a:buNone/>
              <a:tabLst>
                <a:tab pos="2865755" algn="ctr"/>
                <a:tab pos="5731510" algn="r"/>
              </a:tabLst>
              <a:defRPr/>
            </a:pPr>
            <a:r>
              <a:rPr kumimoji="0" lang="en-GB" sz="1800" b="1" i="0" u="sng" strike="noStrike" kern="1200" cap="none" spc="0" normalizeH="0" baseline="0" noProof="0" dirty="0">
                <a:ln>
                  <a:noFill/>
                </a:ln>
                <a:solidFill>
                  <a:prstClr val="black"/>
                </a:solidFill>
                <a:effectLst/>
                <a:uLnTx/>
                <a:uFillTx/>
                <a:latin typeface="Futura Md BT" panose="020B0802020204020204" pitchFamily="34" charset="0"/>
                <a:ea typeface="+mn-ea"/>
                <a:cs typeface="+mn-cs"/>
              </a:rPr>
              <a:t>Separate Award </a:t>
            </a:r>
            <a:r>
              <a:rPr lang="en-GB" b="1" u="sng" dirty="0">
                <a:solidFill>
                  <a:prstClr val="black"/>
                </a:solidFill>
                <a:latin typeface="Futura Md BT" panose="020B0802020204020204" pitchFamily="34" charset="0"/>
              </a:rPr>
              <a:t>B</a:t>
            </a:r>
            <a:r>
              <a:rPr kumimoji="0" lang="en-GB" sz="1800" b="1" i="0" u="sng" strike="noStrike" kern="1200" cap="none" spc="0" normalizeH="0" baseline="0" noProof="0" dirty="0" err="1">
                <a:ln>
                  <a:noFill/>
                </a:ln>
                <a:solidFill>
                  <a:prstClr val="black"/>
                </a:solidFill>
                <a:effectLst/>
                <a:uLnTx/>
                <a:uFillTx/>
                <a:latin typeface="Futura Md BT" panose="020B0802020204020204" pitchFamily="34" charset="0"/>
                <a:ea typeface="+mn-ea"/>
                <a:cs typeface="+mn-cs"/>
              </a:rPr>
              <a:t>iology</a:t>
            </a:r>
            <a:r>
              <a:rPr kumimoji="0" lang="en-GB" sz="1800" b="1" i="0" u="sng" strike="noStrike" kern="1200" cap="none" spc="0" normalizeH="0" baseline="0" noProof="0" dirty="0">
                <a:ln>
                  <a:noFill/>
                </a:ln>
                <a:solidFill>
                  <a:prstClr val="black"/>
                </a:solidFill>
                <a:effectLst/>
                <a:uLnTx/>
                <a:uFillTx/>
                <a:latin typeface="Futura Md BT" panose="020B0802020204020204" pitchFamily="34" charset="0"/>
                <a:ea typeface="+mn-ea"/>
                <a:cs typeface="+mn-cs"/>
              </a:rPr>
              <a:t> – Higher and Foundation Tier</a:t>
            </a:r>
          </a:p>
          <a:p>
            <a:pPr marL="0" marR="0" lvl="0" indent="0" algn="ctr" defTabSz="457200" rtl="0" eaLnBrk="1" fontAlgn="auto" latinLnBrk="0" hangingPunct="1">
              <a:lnSpc>
                <a:spcPct val="107000"/>
              </a:lnSpc>
              <a:spcBef>
                <a:spcPts val="0"/>
              </a:spcBef>
              <a:spcAft>
                <a:spcPts val="800"/>
              </a:spcAft>
              <a:buClrTx/>
              <a:buSzTx/>
              <a:buFontTx/>
              <a:buNone/>
              <a:tabLst/>
              <a:defRPr/>
            </a:pPr>
            <a:endParaRPr kumimoji="0" lang="en-GB" sz="1800" b="0" i="0" u="sng" strike="noStrike" kern="1200" cap="none" spc="0" normalizeH="0" baseline="0" noProof="0" dirty="0">
              <a:ln>
                <a:noFill/>
              </a:ln>
              <a:solidFill>
                <a:prstClr val="black"/>
              </a:solidFill>
              <a:effectLst/>
              <a:uLnTx/>
              <a:uFillTx/>
              <a:latin typeface="Futura Md BT" panose="020B080202020402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7601029-D3B9-5C1A-C5F2-8719E27DB312}"/>
              </a:ext>
            </a:extLst>
          </p:cNvPr>
          <p:cNvSpPr txBox="1"/>
          <p:nvPr/>
        </p:nvSpPr>
        <p:spPr>
          <a:xfrm>
            <a:off x="401759" y="1424011"/>
            <a:ext cx="6045897" cy="464742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228600" marR="0" lvl="0" indent="0" algn="ctr" defTabSz="457200" rtl="0" eaLnBrk="1" fontAlgn="auto" latinLnBrk="0" hangingPunct="1">
              <a:lnSpc>
                <a:spcPct val="100000"/>
              </a:lnSpc>
              <a:spcBef>
                <a:spcPts val="0"/>
              </a:spcBef>
              <a:spcAft>
                <a:spcPts val="0"/>
              </a:spcAft>
              <a:buClrTx/>
              <a:buSzTx/>
              <a:buFontTx/>
              <a:buNone/>
              <a:tabLst>
                <a:tab pos="2865755" algn="ctr"/>
                <a:tab pos="5731510" algn="r"/>
              </a:tabLst>
              <a:defRPr/>
            </a:pPr>
            <a:r>
              <a:rPr kumimoji="0" lang="en-GB" sz="1400" b="1" i="0" u="sng" strike="noStrike" kern="1200" cap="none" spc="0" normalizeH="0" baseline="0" noProof="0" dirty="0">
                <a:ln>
                  <a:noFill/>
                </a:ln>
                <a:solidFill>
                  <a:prstClr val="black"/>
                </a:solidFill>
                <a:effectLst/>
                <a:uLnTx/>
                <a:uFillTx/>
                <a:latin typeface="inherit"/>
              </a:rPr>
              <a:t>Topics you need to revise for the November PPEs</a:t>
            </a:r>
          </a:p>
          <a:p>
            <a:pPr marL="228600" algn="ctr">
              <a:tabLst>
                <a:tab pos="2865755" algn="ctr"/>
                <a:tab pos="5731510" algn="r"/>
              </a:tabLst>
              <a:defRPr/>
            </a:pPr>
            <a:r>
              <a:rPr lang="en-GB" sz="1400" b="1" u="sng" dirty="0">
                <a:solidFill>
                  <a:prstClr val="black"/>
                </a:solidFill>
                <a:latin typeface="inherit"/>
              </a:rPr>
              <a:t>NOTE: Please visit the hub for full learning checklists for these topics</a:t>
            </a:r>
            <a:endParaRPr kumimoji="0" lang="en-GB" sz="1400" b="1" i="0" u="sng" strike="noStrike" kern="1200" cap="none" spc="0" normalizeH="0" baseline="0" noProof="0" dirty="0">
              <a:ln>
                <a:noFill/>
              </a:ln>
              <a:solidFill>
                <a:prstClr val="black"/>
              </a:solidFill>
              <a:effectLst/>
              <a:uLnTx/>
              <a:uFillTx/>
              <a:latin typeface="inherit"/>
            </a:endParaRPr>
          </a:p>
          <a:p>
            <a:pPr marL="228600" algn="ctr">
              <a:tabLst>
                <a:tab pos="2865755" algn="ctr"/>
                <a:tab pos="5731510" algn="r"/>
              </a:tabLst>
            </a:pPr>
            <a:endParaRPr lang="en-GB" sz="1600" b="1" u="sng" dirty="0">
              <a:latin typeface="Futura Md BT" panose="020B0802020204020204" pitchFamily="34" charset="0"/>
            </a:endParaRPr>
          </a:p>
          <a:p>
            <a:pPr marL="285750" indent="-285750" algn="l" fontAlgn="base">
              <a:buFont typeface="Arial" panose="020B0604020202020204" pitchFamily="34" charset="0"/>
              <a:buChar char="•"/>
            </a:pPr>
            <a:r>
              <a:rPr lang="en-GB" sz="1400" b="1" i="0" u="sng" dirty="0">
                <a:solidFill>
                  <a:srgbClr val="000000"/>
                </a:solidFill>
                <a:effectLst/>
                <a:latin typeface="inherit"/>
              </a:rPr>
              <a:t>Key concepts in biology</a:t>
            </a:r>
            <a:r>
              <a:rPr lang="en-GB" sz="1400" b="0" i="0" dirty="0">
                <a:solidFill>
                  <a:srgbClr val="000000"/>
                </a:solidFill>
                <a:effectLst/>
                <a:latin typeface="inherit"/>
              </a:rPr>
              <a:t> - microscopes, plant and animal cells, specialised cells, inside bacteria, enzymes and nutrition, enzyme action, enzyme activity and transporting substances (diffusion, osmosis and active transport).</a:t>
            </a:r>
          </a:p>
          <a:p>
            <a:pPr marL="285750" indent="-285750" algn="l" fontAlgn="base">
              <a:buFont typeface="Arial" panose="020B0604020202020204" pitchFamily="34" charset="0"/>
              <a:buChar char="•"/>
            </a:pPr>
            <a:r>
              <a:rPr lang="en-GB" sz="1400" b="1" i="0" u="sng" dirty="0">
                <a:solidFill>
                  <a:srgbClr val="000000"/>
                </a:solidFill>
                <a:effectLst/>
                <a:latin typeface="inherit"/>
              </a:rPr>
              <a:t>Cells and control</a:t>
            </a:r>
            <a:r>
              <a:rPr lang="en-GB" sz="1400" b="0" i="0" dirty="0">
                <a:solidFill>
                  <a:srgbClr val="000000"/>
                </a:solidFill>
                <a:effectLst/>
                <a:latin typeface="inherit"/>
              </a:rPr>
              <a:t>- mitosis, growth in animals and plants, stem cells, the nervous system and neurotransmission </a:t>
            </a:r>
            <a:r>
              <a:rPr lang="en-GB" sz="1400" b="0" i="0" dirty="0" err="1">
                <a:solidFill>
                  <a:srgbClr val="000000"/>
                </a:solidFill>
                <a:effectLst/>
                <a:latin typeface="inherit"/>
              </a:rPr>
              <a:t>speeds,bra</a:t>
            </a:r>
            <a:r>
              <a:rPr lang="en-GB" sz="1400" dirty="0" err="1">
                <a:solidFill>
                  <a:srgbClr val="000000"/>
                </a:solidFill>
                <a:latin typeface="inherit"/>
              </a:rPr>
              <a:t>in</a:t>
            </a:r>
            <a:r>
              <a:rPr lang="en-GB" sz="1400" dirty="0">
                <a:solidFill>
                  <a:srgbClr val="000000"/>
                </a:solidFill>
                <a:latin typeface="inherit"/>
              </a:rPr>
              <a:t> and spinal cord, nervous system, the eye.</a:t>
            </a:r>
            <a:endParaRPr lang="en-GB" sz="1400" b="0" i="0" dirty="0">
              <a:solidFill>
                <a:srgbClr val="000000"/>
              </a:solidFill>
              <a:effectLst/>
              <a:latin typeface="inherit"/>
            </a:endParaRPr>
          </a:p>
          <a:p>
            <a:pPr marL="285750" indent="-285750" algn="l" fontAlgn="base">
              <a:buFont typeface="Arial" panose="020B0604020202020204" pitchFamily="34" charset="0"/>
              <a:buChar char="•"/>
            </a:pPr>
            <a:r>
              <a:rPr lang="en-GB" sz="1400" b="1" i="0" u="sng" dirty="0">
                <a:solidFill>
                  <a:srgbClr val="000000"/>
                </a:solidFill>
                <a:effectLst/>
                <a:latin typeface="inherit"/>
              </a:rPr>
              <a:t>Genetics</a:t>
            </a:r>
            <a:r>
              <a:rPr lang="en-GB" sz="1400" b="0" i="0" dirty="0">
                <a:solidFill>
                  <a:srgbClr val="000000"/>
                </a:solidFill>
                <a:effectLst/>
                <a:latin typeface="inherit"/>
              </a:rPr>
              <a:t>- meiosis, DNA, alleles, inheritance, genetic mutations and variation, DNA extraction, protein synthesis, Mendel, Alleles and mutation’</a:t>
            </a:r>
          </a:p>
          <a:p>
            <a:pPr marL="285750" indent="-285750" fontAlgn="base">
              <a:buFont typeface="Arial" panose="020B0604020202020204" pitchFamily="34" charset="0"/>
              <a:buChar char="•"/>
            </a:pPr>
            <a:r>
              <a:rPr lang="en-GB" sz="1400" b="1" i="0" u="sng" dirty="0">
                <a:solidFill>
                  <a:srgbClr val="000000"/>
                </a:solidFill>
                <a:effectLst/>
                <a:latin typeface="inherit"/>
              </a:rPr>
              <a:t>Natural selection and genetic modification</a:t>
            </a:r>
            <a:r>
              <a:rPr lang="en-GB" sz="1400" b="0" i="0" dirty="0">
                <a:solidFill>
                  <a:srgbClr val="000000"/>
                </a:solidFill>
                <a:effectLst/>
                <a:latin typeface="inherit"/>
              </a:rPr>
              <a:t> - evolution including human evolution, Darwin's theory, classification, breeds and varieties, genetic modification and selective breeding, tissue culture, fertilisers and biological control</a:t>
            </a:r>
            <a:r>
              <a:rPr lang="en-GB" sz="1400" b="0" i="0">
                <a:solidFill>
                  <a:srgbClr val="000000"/>
                </a:solidFill>
                <a:effectLst/>
                <a:latin typeface="inherit"/>
              </a:rPr>
              <a:t>. </a:t>
            </a:r>
          </a:p>
          <a:p>
            <a:pPr marL="285750" indent="-285750" fontAlgn="base">
              <a:buFont typeface="Arial" panose="020B0604020202020204" pitchFamily="34" charset="0"/>
              <a:buChar char="•"/>
            </a:pPr>
            <a:r>
              <a:rPr lang="en-GB" sz="1400" b="1" i="0" u="sng">
                <a:solidFill>
                  <a:srgbClr val="000000"/>
                </a:solidFill>
                <a:effectLst/>
                <a:latin typeface="inherit"/>
              </a:rPr>
              <a:t>Health </a:t>
            </a:r>
            <a:r>
              <a:rPr lang="en-GB" sz="1400" b="1" i="0" u="sng" dirty="0">
                <a:solidFill>
                  <a:srgbClr val="000000"/>
                </a:solidFill>
                <a:effectLst/>
                <a:latin typeface="inherit"/>
              </a:rPr>
              <a:t>disease and the development of medicines</a:t>
            </a:r>
            <a:r>
              <a:rPr lang="en-GB" sz="1400" b="0" i="0" dirty="0">
                <a:solidFill>
                  <a:srgbClr val="000000"/>
                </a:solidFill>
                <a:effectLst/>
                <a:latin typeface="inherit"/>
              </a:rPr>
              <a:t>- health and disease, non-communicable diseases, cardiovascular diseases, pathogens, spreading pathogens, physical barriers, chemical barriers, the immune system and antibiotics, virus life cycles, plant diseases and defences, monoclonal antibodies.</a:t>
            </a:r>
          </a:p>
          <a:p>
            <a:pPr marL="228600" marR="0" lvl="0" indent="0" algn="ctr" defTabSz="457200" rtl="0" eaLnBrk="1" fontAlgn="auto" latinLnBrk="0" hangingPunct="1">
              <a:lnSpc>
                <a:spcPct val="100000"/>
              </a:lnSpc>
              <a:spcBef>
                <a:spcPts val="0"/>
              </a:spcBef>
              <a:spcAft>
                <a:spcPts val="0"/>
              </a:spcAft>
              <a:buClrTx/>
              <a:buSzTx/>
              <a:buFontTx/>
              <a:buNone/>
              <a:tabLst>
                <a:tab pos="2865755" algn="ctr"/>
                <a:tab pos="5731510" algn="r"/>
              </a:tabLst>
              <a:defRPr/>
            </a:pPr>
            <a:endParaRPr kumimoji="0" lang="en-GB" sz="1400" b="1" i="0" u="sng" strike="noStrike" kern="1200" cap="none" spc="0" normalizeH="0" baseline="0" noProof="0" dirty="0">
              <a:ln>
                <a:noFill/>
              </a:ln>
              <a:solidFill>
                <a:prstClr val="black"/>
              </a:solidFill>
              <a:effectLst/>
              <a:uLnTx/>
              <a:uFillTx/>
              <a:latin typeface="inherit"/>
            </a:endParaRPr>
          </a:p>
        </p:txBody>
      </p:sp>
      <p:sp>
        <p:nvSpPr>
          <p:cNvPr id="6" name="TextBox 5">
            <a:extLst>
              <a:ext uri="{FF2B5EF4-FFF2-40B4-BE49-F238E27FC236}">
                <a16:creationId xmlns:a16="http://schemas.microsoft.com/office/drawing/2014/main" id="{F1CE3CF9-9E83-B43B-C85F-9743573BC949}"/>
              </a:ext>
            </a:extLst>
          </p:cNvPr>
          <p:cNvSpPr txBox="1"/>
          <p:nvPr/>
        </p:nvSpPr>
        <p:spPr>
          <a:xfrm>
            <a:off x="309840" y="6524734"/>
            <a:ext cx="6118619" cy="1754326"/>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1" i="0" u="sng" strike="noStrike" kern="1200" cap="none" spc="0" normalizeH="0" baseline="0" noProof="0" dirty="0">
                <a:ln>
                  <a:noFill/>
                </a:ln>
                <a:solidFill>
                  <a:srgbClr val="000000"/>
                </a:solidFill>
                <a:effectLst/>
                <a:uLnTx/>
                <a:uFillTx/>
                <a:latin typeface="Aptos" panose="020B0004020202020204" pitchFamily="34" charset="0"/>
                <a:ea typeface="+mn-ea"/>
                <a:cs typeface="+mn-cs"/>
              </a:rPr>
              <a:t>Websites you can use to help you revise</a:t>
            </a:r>
            <a:r>
              <a:rPr kumimoji="0" lang="en-GB" sz="1200" b="0" i="0" u="sng" strike="noStrike" kern="1200" cap="none" spc="0" normalizeH="0" baseline="0" noProof="0" dirty="0">
                <a:ln>
                  <a:noFill/>
                </a:ln>
                <a:solidFill>
                  <a:srgbClr val="000000"/>
                </a:solidFill>
                <a:effectLst/>
                <a:uLnTx/>
                <a:uFillTx/>
                <a:latin typeface="Aptos" panose="020B0004020202020204" pitchFamily="34" charset="0"/>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Aptos" panose="020B0004020202020204" pitchFamily="34" charset="0"/>
                <a:ea typeface="+mn-ea"/>
                <a:cs typeface="+mn-cs"/>
              </a:rPr>
              <a:t>Exam papers can be accessed from different websites but the easiest one to use is </a:t>
            </a:r>
            <a:r>
              <a:rPr kumimoji="0" lang="en-GB" sz="1200" b="0" i="0" u="none" strike="noStrike" kern="1200" cap="none" spc="0" normalizeH="0" baseline="0" noProof="0" dirty="0">
                <a:ln>
                  <a:noFill/>
                </a:ln>
                <a:solidFill>
                  <a:srgbClr val="0000FF"/>
                </a:solidFill>
                <a:effectLst/>
                <a:uLnTx/>
                <a:uFillTx/>
                <a:latin typeface="Aptos" panose="020B0004020202020204" pitchFamily="34" charset="0"/>
                <a:ea typeface="+mn-ea"/>
                <a:cs typeface="+mn-cs"/>
                <a:hlinkClick r:id="rId2"/>
              </a:rPr>
              <a:t>Edexcel Chemistry Past Papers - Revision Science</a:t>
            </a:r>
            <a:r>
              <a:rPr kumimoji="0" lang="en-GB" sz="1200" b="0" i="0" u="none" strike="noStrike" kern="1200" cap="none" spc="0" normalizeH="0" baseline="0" noProof="0" dirty="0">
                <a:ln>
                  <a:noFill/>
                </a:ln>
                <a:solidFill>
                  <a:srgbClr val="000000"/>
                </a:solidFill>
                <a:effectLst/>
                <a:uLnTx/>
                <a:uFillTx/>
                <a:latin typeface="Aptos" panose="020B0004020202020204" pitchFamily="34" charset="0"/>
                <a:ea typeface="+mn-ea"/>
                <a:cs typeface="+mn-cs"/>
              </a:rPr>
              <a:t>. For BBC Bitesize type into your search engine "BBC Bitesize Edexcel combined science". Physics Maths Tutor (which has lots of resources for biology, chemistry and physics on it, despite the name) </a:t>
            </a:r>
            <a:r>
              <a:rPr kumimoji="0" lang="en-GB" sz="1200" b="0" i="0" u="none" strike="noStrike" kern="1200" cap="none" spc="0" normalizeH="0" baseline="0" noProof="0" dirty="0">
                <a:ln>
                  <a:noFill/>
                </a:ln>
                <a:solidFill>
                  <a:srgbClr val="0000FF"/>
                </a:solidFill>
                <a:effectLst/>
                <a:uLnTx/>
                <a:uFillTx/>
                <a:latin typeface="Aptos" panose="020B0004020202020204" pitchFamily="34" charset="0"/>
                <a:ea typeface="+mn-ea"/>
                <a:cs typeface="+mn-cs"/>
                <a:hlinkClick r:id="rId3"/>
              </a:rPr>
              <a:t>Physics &amp; Maths Tutor (physicsandmathstutor.com)</a:t>
            </a:r>
            <a:r>
              <a:rPr kumimoji="0" lang="en-GB" sz="1200" b="0" i="0" u="none" strike="noStrike" kern="1200" cap="none" spc="0" normalizeH="0" baseline="0" noProof="0" dirty="0">
                <a:ln>
                  <a:noFill/>
                </a:ln>
                <a:solidFill>
                  <a:srgbClr val="000000"/>
                </a:solidFill>
                <a:effectLst/>
                <a:uLnTx/>
                <a:uFillTx/>
                <a:latin typeface="Aptos" panose="020B0004020202020204" pitchFamily="34" charset="0"/>
                <a:ea typeface="+mn-ea"/>
                <a:cs typeface="+mn-cs"/>
              </a:rPr>
              <a:t>. </a:t>
            </a:r>
            <a:r>
              <a:rPr kumimoji="0" lang="en-GB" sz="1200" b="0" i="0" u="none" strike="noStrike" kern="1200" cap="none" spc="0" normalizeH="0" baseline="0" noProof="0" dirty="0" err="1">
                <a:ln>
                  <a:noFill/>
                </a:ln>
                <a:solidFill>
                  <a:srgbClr val="000000"/>
                </a:solidFill>
                <a:effectLst/>
                <a:uLnTx/>
                <a:uFillTx/>
                <a:latin typeface="Aptos" panose="020B0004020202020204" pitchFamily="34" charset="0"/>
                <a:ea typeface="+mn-ea"/>
                <a:cs typeface="+mn-cs"/>
              </a:rPr>
              <a:t>DocBrown</a:t>
            </a:r>
            <a:r>
              <a:rPr kumimoji="0" lang="en-GB" sz="1200" b="0" i="0" u="none" strike="noStrike" kern="1200" cap="none" spc="0" normalizeH="0" baseline="0" noProof="0" dirty="0">
                <a:ln>
                  <a:noFill/>
                </a:ln>
                <a:solidFill>
                  <a:srgbClr val="000000"/>
                </a:solidFill>
                <a:effectLst/>
                <a:uLnTx/>
                <a:uFillTx/>
                <a:latin typeface="Aptos" panose="020B0004020202020204" pitchFamily="34" charset="0"/>
                <a:ea typeface="+mn-ea"/>
                <a:cs typeface="+mn-cs"/>
              </a:rPr>
              <a:t> for materials on all the sciences </a:t>
            </a:r>
            <a:r>
              <a:rPr kumimoji="0" lang="en-GB" sz="1200" b="0" i="0" u="none" strike="noStrike" kern="1200" cap="none" spc="0" normalizeH="0" baseline="0" noProof="0" dirty="0">
                <a:ln>
                  <a:noFill/>
                </a:ln>
                <a:solidFill>
                  <a:srgbClr val="0000FF"/>
                </a:solidFill>
                <a:effectLst/>
                <a:uLnTx/>
                <a:uFillTx/>
                <a:latin typeface="Aptos" panose="020B0004020202020204" pitchFamily="34" charset="0"/>
                <a:ea typeface="+mn-ea"/>
                <a:cs typeface="+mn-cs"/>
                <a:hlinkClick r:id="rId4"/>
              </a:rPr>
              <a:t>Free to use online Doc Brown's CHEMISTRY revision website by retired science education teacher notes teaching and learning revising biology chemistry physics UK GCSE IGCSE AQA Edexcel OCR GCSE IGCSE A level chemistry USA US grades India Indian Secondary s</a:t>
            </a:r>
            <a:r>
              <a:rPr kumimoji="0" lang="en-GB" sz="1200" b="0" i="0" u="none" strike="noStrike" kern="1200" cap="none" spc="0" normalizeH="0" baseline="0" noProof="0" dirty="0">
                <a:ln>
                  <a:noFill/>
                </a:ln>
                <a:solidFill>
                  <a:srgbClr val="000000"/>
                </a:solidFill>
                <a:effectLst/>
                <a:uLnTx/>
                <a:uFillTx/>
                <a:latin typeface="Aptos" panose="020B0004020202020204" pitchFamily="34" charset="0"/>
                <a:ea typeface="+mn-ea"/>
                <a:cs typeface="+mn-cs"/>
              </a:rPr>
              <a:t>. </a:t>
            </a: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BA987099-6DD8-92F6-7CFA-B0F5F9175E49}"/>
              </a:ext>
            </a:extLst>
          </p:cNvPr>
          <p:cNvSpPr txBox="1"/>
          <p:nvPr/>
        </p:nvSpPr>
        <p:spPr>
          <a:xfrm>
            <a:off x="401759" y="8481989"/>
            <a:ext cx="5990335" cy="101566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1" i="0" u="sng" strike="noStrike" kern="1200" cap="none" spc="0" normalizeH="0" baseline="0" noProof="0" dirty="0">
                <a:ln>
                  <a:noFill/>
                </a:ln>
                <a:solidFill>
                  <a:srgbClr val="000000"/>
                </a:solidFill>
                <a:effectLst/>
                <a:uLnTx/>
                <a:uFillTx/>
                <a:latin typeface="Aptos" panose="020B0004020202020204" pitchFamily="34" charset="0"/>
                <a:ea typeface="+mn-ea"/>
                <a:cs typeface="+mn-cs"/>
              </a:rPr>
              <a:t>Recommended revision guides.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000000"/>
                </a:solidFill>
                <a:effectLst/>
                <a:uLnTx/>
                <a:uFillTx/>
                <a:latin typeface="Aptos" panose="020B0004020202020204" pitchFamily="34" charset="0"/>
                <a:ea typeface="+mn-ea"/>
                <a:cs typeface="+mn-cs"/>
              </a:rPr>
              <a:t> </a:t>
            </a:r>
            <a:r>
              <a:rPr kumimoji="0" lang="en-GB" sz="1200" b="0" i="0" u="none" strike="noStrike" kern="1200" cap="none" spc="0" normalizeH="0" baseline="0" noProof="0" dirty="0">
                <a:ln>
                  <a:noFill/>
                </a:ln>
                <a:solidFill>
                  <a:srgbClr val="000000"/>
                </a:solidFill>
                <a:effectLst/>
                <a:uLnTx/>
                <a:uFillTx/>
                <a:latin typeface="Aptos" panose="020B0004020202020204" pitchFamily="34" charset="0"/>
                <a:ea typeface="+mn-ea"/>
                <a:cs typeface="+mn-cs"/>
              </a:rPr>
              <a:t>Most major educational book retailers will stock revision guides for "Edexcel GCSE 9-1 Separate Chemistry" e.g. Waterstones, Amazon, WHSmith, </a:t>
            </a:r>
            <a:r>
              <a:rPr kumimoji="0" lang="en-GB" sz="1200" b="0" i="0" u="none" strike="noStrike" kern="1200" cap="none" spc="0" normalizeH="0" baseline="0" noProof="0" dirty="0" err="1">
                <a:ln>
                  <a:noFill/>
                </a:ln>
                <a:solidFill>
                  <a:srgbClr val="000000"/>
                </a:solidFill>
                <a:effectLst/>
                <a:uLnTx/>
                <a:uFillTx/>
                <a:latin typeface="Aptos" panose="020B0004020202020204" pitchFamily="34" charset="0"/>
                <a:ea typeface="+mn-ea"/>
                <a:cs typeface="+mn-cs"/>
              </a:rPr>
              <a:t>Blackwells</a:t>
            </a:r>
            <a:r>
              <a:rPr kumimoji="0" lang="en-GB" sz="1200" b="0" i="0" u="none" strike="noStrike" kern="1200" cap="none" spc="0" normalizeH="0" baseline="0" noProof="0" dirty="0">
                <a:ln>
                  <a:noFill/>
                </a:ln>
                <a:solidFill>
                  <a:srgbClr val="000000"/>
                </a:solidFill>
                <a:effectLst/>
                <a:uLnTx/>
                <a:uFillTx/>
                <a:latin typeface="Aptos" panose="020B0004020202020204" pitchFamily="34" charset="0"/>
                <a:ea typeface="+mn-ea"/>
                <a:cs typeface="+mn-cs"/>
              </a:rPr>
              <a:t>, etc. There are lots of different types of revision guide; some have just information in and some have exam-style questions and answers in. CGP revision guides are typically very popular with our students. </a:t>
            </a: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39892721-FC07-9B13-4CC6-3484632A961C}"/>
              </a:ext>
            </a:extLst>
          </p:cNvPr>
          <p:cNvSpPr txBox="1"/>
          <p:nvPr/>
        </p:nvSpPr>
        <p:spPr>
          <a:xfrm>
            <a:off x="429542" y="992093"/>
            <a:ext cx="5998917" cy="276999"/>
          </a:xfrm>
          <a:prstGeom prst="rect">
            <a:avLst/>
          </a:prstGeom>
          <a:noFill/>
          <a:ln>
            <a:solidFill>
              <a:srgbClr val="002060"/>
            </a:solidFill>
          </a:ln>
        </p:spPr>
        <p:txBody>
          <a:bodyPr wrap="square" rtlCol="0">
            <a:spAutoFit/>
          </a:bodyPr>
          <a:lstStyle/>
          <a:p>
            <a:r>
              <a:rPr lang="en-GB" sz="1200" b="1" u="sng" dirty="0">
                <a:latin typeface="Futura Md BT" panose="020B0802020204020204" pitchFamily="34" charset="0"/>
              </a:rPr>
              <a:t>Separate Sciences-</a:t>
            </a:r>
            <a:r>
              <a:rPr lang="en-GB" sz="1200" b="1" dirty="0">
                <a:latin typeface="Futura Md BT" panose="020B0802020204020204" pitchFamily="34" charset="0"/>
              </a:rPr>
              <a:t> </a:t>
            </a:r>
            <a:r>
              <a:rPr lang="en-GB" sz="1200" i="1" dirty="0">
                <a:latin typeface="Futura Md BT" panose="020B0802020204020204" pitchFamily="34" charset="0"/>
              </a:rPr>
              <a:t>1 hours and </a:t>
            </a:r>
            <a:r>
              <a:rPr lang="en-GB" sz="1200" b="1" i="1" dirty="0">
                <a:latin typeface="Futura Md BT" panose="020B0802020204020204" pitchFamily="34" charset="0"/>
              </a:rPr>
              <a:t>45 minutes for each exam</a:t>
            </a:r>
            <a:endParaRPr lang="en-GB" sz="1200" b="1" i="1" u="sng" dirty="0">
              <a:latin typeface="Futura Md BT" panose="020B0802020204020204" pitchFamily="34" charset="0"/>
            </a:endParaRPr>
          </a:p>
        </p:txBody>
      </p:sp>
    </p:spTree>
    <p:extLst>
      <p:ext uri="{BB962C8B-B14F-4D97-AF65-F5344CB8AC3E}">
        <p14:creationId xmlns:p14="http://schemas.microsoft.com/office/powerpoint/2010/main" val="8249679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DA86AC6-82EE-6B85-B5E8-E1085CFE8E06}"/>
              </a:ext>
            </a:extLst>
          </p:cNvPr>
          <p:cNvSpPr txBox="1"/>
          <p:nvPr/>
        </p:nvSpPr>
        <p:spPr>
          <a:xfrm>
            <a:off x="429541" y="184229"/>
            <a:ext cx="6215809" cy="923330"/>
          </a:xfrm>
          <a:prstGeom prst="rect">
            <a:avLst/>
          </a:prstGeom>
          <a:noFill/>
        </p:spPr>
        <p:txBody>
          <a:bodyPr wrap="square">
            <a:spAutoFit/>
          </a:bodyPr>
          <a:lstStyle/>
          <a:p>
            <a:pPr marL="228600" marR="0" lvl="0" indent="0" algn="ctr" defTabSz="457200" rtl="0" eaLnBrk="1" fontAlgn="auto" latinLnBrk="0" hangingPunct="1">
              <a:lnSpc>
                <a:spcPct val="100000"/>
              </a:lnSpc>
              <a:spcBef>
                <a:spcPts val="0"/>
              </a:spcBef>
              <a:spcAft>
                <a:spcPts val="0"/>
              </a:spcAft>
              <a:buClrTx/>
              <a:buSzTx/>
              <a:buFontTx/>
              <a:buNone/>
              <a:tabLst>
                <a:tab pos="2865755" algn="ctr"/>
                <a:tab pos="5731510" algn="r"/>
              </a:tabLst>
              <a:defRPr/>
            </a:pPr>
            <a:r>
              <a:rPr kumimoji="0" lang="en-GB" sz="1800" b="1" i="0" u="sng" strike="noStrike" kern="1200" cap="none" spc="0" normalizeH="0" baseline="0" noProof="0" dirty="0">
                <a:ln>
                  <a:noFill/>
                </a:ln>
                <a:solidFill>
                  <a:prstClr val="black"/>
                </a:solidFill>
                <a:effectLst/>
                <a:uLnTx/>
                <a:uFillTx/>
                <a:latin typeface="Futura Md BT" panose="020B0802020204020204" pitchFamily="34" charset="0"/>
                <a:ea typeface="+mn-ea"/>
                <a:cs typeface="+mn-cs"/>
              </a:rPr>
              <a:t>Separate Award Chemistry– Higher and Foundation Tier</a:t>
            </a:r>
          </a:p>
          <a:p>
            <a:pPr marL="0" marR="0" lvl="0" indent="0" algn="ctr" defTabSz="457200" rtl="0" eaLnBrk="1" fontAlgn="auto" latinLnBrk="0" hangingPunct="1">
              <a:lnSpc>
                <a:spcPct val="107000"/>
              </a:lnSpc>
              <a:spcBef>
                <a:spcPts val="0"/>
              </a:spcBef>
              <a:spcAft>
                <a:spcPts val="800"/>
              </a:spcAft>
              <a:buClrTx/>
              <a:buSzTx/>
              <a:buFontTx/>
              <a:buNone/>
              <a:tabLst/>
              <a:defRPr/>
            </a:pPr>
            <a:endParaRPr kumimoji="0" lang="en-GB" sz="1800" b="0" i="0" u="sng" strike="noStrike" kern="1200" cap="none" spc="0" normalizeH="0" baseline="0" noProof="0" dirty="0">
              <a:ln>
                <a:noFill/>
              </a:ln>
              <a:solidFill>
                <a:prstClr val="black"/>
              </a:solidFill>
              <a:effectLst/>
              <a:uLnTx/>
              <a:uFillTx/>
              <a:latin typeface="Futura Md BT" panose="020B080202020402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7601029-D3B9-5C1A-C5F2-8719E27DB312}"/>
              </a:ext>
            </a:extLst>
          </p:cNvPr>
          <p:cNvSpPr txBox="1"/>
          <p:nvPr/>
        </p:nvSpPr>
        <p:spPr>
          <a:xfrm>
            <a:off x="438124" y="1383706"/>
            <a:ext cx="6045897" cy="452431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228600" marR="0" lvl="0" indent="0" algn="ctr" defTabSz="457200" rtl="0" eaLnBrk="1" fontAlgn="auto" latinLnBrk="0" hangingPunct="1">
              <a:lnSpc>
                <a:spcPct val="100000"/>
              </a:lnSpc>
              <a:spcBef>
                <a:spcPts val="0"/>
              </a:spcBef>
              <a:spcAft>
                <a:spcPts val="0"/>
              </a:spcAft>
              <a:buClrTx/>
              <a:buSzTx/>
              <a:buFontTx/>
              <a:buNone/>
              <a:tabLst>
                <a:tab pos="2865755" algn="ctr"/>
                <a:tab pos="5731510" algn="r"/>
              </a:tabLst>
              <a:defRPr/>
            </a:pPr>
            <a:r>
              <a:rPr kumimoji="0" lang="en-GB" sz="1200" b="1" i="0" u="sng" strike="noStrike" kern="1200" cap="none" spc="0" normalizeH="0" baseline="0" noProof="0" dirty="0">
                <a:ln>
                  <a:noFill/>
                </a:ln>
                <a:solidFill>
                  <a:prstClr val="black"/>
                </a:solidFill>
                <a:effectLst/>
                <a:uLnTx/>
                <a:uFillTx/>
                <a:latin typeface="inherit"/>
              </a:rPr>
              <a:t>Topics you need to revise for the November PPEs</a:t>
            </a:r>
          </a:p>
          <a:p>
            <a:pPr marL="228600" algn="ctr">
              <a:tabLst>
                <a:tab pos="2865755" algn="ctr"/>
                <a:tab pos="5731510" algn="r"/>
              </a:tabLst>
              <a:defRPr/>
            </a:pPr>
            <a:r>
              <a:rPr lang="en-GB" sz="1200" b="1" u="sng" dirty="0">
                <a:solidFill>
                  <a:prstClr val="black"/>
                </a:solidFill>
                <a:latin typeface="inherit"/>
              </a:rPr>
              <a:t>NOTE: Please visit the hub for full learning checklists for these topics</a:t>
            </a:r>
            <a:endParaRPr kumimoji="0" lang="en-GB" sz="1200" b="1" i="0" u="sng" strike="noStrike" kern="1200" cap="none" spc="0" normalizeH="0" baseline="0" noProof="0" dirty="0">
              <a:ln>
                <a:noFill/>
              </a:ln>
              <a:solidFill>
                <a:prstClr val="black"/>
              </a:solidFill>
              <a:effectLst/>
              <a:uLnTx/>
              <a:uFillTx/>
              <a:latin typeface="inherit"/>
            </a:endParaRPr>
          </a:p>
          <a:p>
            <a:pPr marL="228600" marR="0" lvl="0" indent="0" algn="ctr" defTabSz="457200" rtl="0" eaLnBrk="1" fontAlgn="auto" latinLnBrk="0" hangingPunct="1">
              <a:lnSpc>
                <a:spcPct val="100000"/>
              </a:lnSpc>
              <a:spcBef>
                <a:spcPts val="0"/>
              </a:spcBef>
              <a:spcAft>
                <a:spcPts val="0"/>
              </a:spcAft>
              <a:buClrTx/>
              <a:buSzTx/>
              <a:buFontTx/>
              <a:buNone/>
              <a:tabLst>
                <a:tab pos="2865755" algn="ctr"/>
                <a:tab pos="5731510" algn="r"/>
              </a:tabLst>
              <a:defRPr/>
            </a:pPr>
            <a:endParaRPr kumimoji="0" lang="en-GB" sz="1200" b="1" i="0" u="sng" strike="noStrike" kern="1200" cap="none" spc="0" normalizeH="0" baseline="0" noProof="0" dirty="0">
              <a:ln>
                <a:noFill/>
              </a:ln>
              <a:solidFill>
                <a:prstClr val="black"/>
              </a:solidFill>
              <a:effectLst/>
              <a:uLnTx/>
              <a:uFillTx/>
              <a:latin typeface="inherit"/>
            </a:endParaRPr>
          </a:p>
          <a:p>
            <a:pPr marL="400050" marR="0" lvl="0" indent="-171450" defTabSz="457200" rtl="0" eaLnBrk="1" fontAlgn="auto" latinLnBrk="0" hangingPunct="1">
              <a:lnSpc>
                <a:spcPct val="100000"/>
              </a:lnSpc>
              <a:spcBef>
                <a:spcPts val="0"/>
              </a:spcBef>
              <a:spcAft>
                <a:spcPts val="0"/>
              </a:spcAft>
              <a:buClrTx/>
              <a:buSzTx/>
              <a:buFont typeface="Arial" panose="020B0604020202020204" pitchFamily="34" charset="0"/>
              <a:buChar char="•"/>
              <a:tabLst>
                <a:tab pos="2865755" algn="ctr"/>
                <a:tab pos="5731510" algn="r"/>
              </a:tabLst>
              <a:defRPr/>
            </a:pPr>
            <a:r>
              <a:rPr lang="en-GB" sz="1200" b="1" u="sng" dirty="0">
                <a:solidFill>
                  <a:prstClr val="black"/>
                </a:solidFill>
                <a:latin typeface="inherit"/>
              </a:rPr>
              <a:t>States of matter and methods of separating and purifying substances</a:t>
            </a:r>
            <a:r>
              <a:rPr lang="en-GB" sz="1200" dirty="0">
                <a:solidFill>
                  <a:prstClr val="black"/>
                </a:solidFill>
                <a:latin typeface="inherit"/>
              </a:rPr>
              <a:t> - states of matter, mixtures, filtration, crystallisation, chromatography, distillation and making potable (drinkable) water</a:t>
            </a:r>
          </a:p>
          <a:p>
            <a:pPr marL="400050" marR="0" lvl="0" indent="-171450" defTabSz="457200" rtl="0" eaLnBrk="1" fontAlgn="auto" latinLnBrk="0" hangingPunct="1">
              <a:lnSpc>
                <a:spcPct val="100000"/>
              </a:lnSpc>
              <a:spcBef>
                <a:spcPts val="0"/>
              </a:spcBef>
              <a:spcAft>
                <a:spcPts val="0"/>
              </a:spcAft>
              <a:buClrTx/>
              <a:buSzTx/>
              <a:buFont typeface="Arial" panose="020B0604020202020204" pitchFamily="34" charset="0"/>
              <a:buChar char="•"/>
              <a:tabLst>
                <a:tab pos="2865755" algn="ctr"/>
                <a:tab pos="5731510" algn="r"/>
              </a:tabLst>
              <a:defRPr/>
            </a:pPr>
            <a:r>
              <a:rPr lang="en-GB" sz="1200" b="1" u="sng" dirty="0">
                <a:solidFill>
                  <a:prstClr val="black"/>
                </a:solidFill>
                <a:latin typeface="inherit"/>
              </a:rPr>
              <a:t>Atomic structure</a:t>
            </a:r>
            <a:r>
              <a:rPr lang="en-GB" sz="1200" dirty="0">
                <a:solidFill>
                  <a:prstClr val="black"/>
                </a:solidFill>
                <a:latin typeface="inherit"/>
              </a:rPr>
              <a:t> - structure of the atom, atomic number, atomic mass and isotopes</a:t>
            </a:r>
          </a:p>
          <a:p>
            <a:pPr marL="400050" marR="0" lvl="0" indent="-171450" defTabSz="457200" rtl="0" eaLnBrk="1" fontAlgn="auto" latinLnBrk="0" hangingPunct="1">
              <a:lnSpc>
                <a:spcPct val="100000"/>
              </a:lnSpc>
              <a:spcBef>
                <a:spcPts val="0"/>
              </a:spcBef>
              <a:spcAft>
                <a:spcPts val="0"/>
              </a:spcAft>
              <a:buClrTx/>
              <a:buSzTx/>
              <a:buFont typeface="Arial" panose="020B0604020202020204" pitchFamily="34" charset="0"/>
              <a:buChar char="•"/>
              <a:tabLst>
                <a:tab pos="2865755" algn="ctr"/>
                <a:tab pos="5731510" algn="r"/>
              </a:tabLst>
              <a:defRPr/>
            </a:pPr>
            <a:r>
              <a:rPr lang="en-GB" sz="1200" b="1" u="sng" dirty="0">
                <a:solidFill>
                  <a:prstClr val="black"/>
                </a:solidFill>
                <a:latin typeface="inherit"/>
              </a:rPr>
              <a:t>The periodic table </a:t>
            </a:r>
            <a:r>
              <a:rPr lang="en-GB" sz="1200" dirty="0">
                <a:solidFill>
                  <a:prstClr val="black"/>
                </a:solidFill>
                <a:latin typeface="inherit"/>
              </a:rPr>
              <a:t>- elements, Mendeleev's periodic table and how he developed it, electronic configuration and the modern periodic table</a:t>
            </a:r>
          </a:p>
          <a:p>
            <a:pPr marL="400050" marR="0" lvl="0" indent="-171450" defTabSz="457200" rtl="0" eaLnBrk="1" fontAlgn="auto" latinLnBrk="0" hangingPunct="1">
              <a:lnSpc>
                <a:spcPct val="100000"/>
              </a:lnSpc>
              <a:spcBef>
                <a:spcPts val="0"/>
              </a:spcBef>
              <a:spcAft>
                <a:spcPts val="0"/>
              </a:spcAft>
              <a:buClrTx/>
              <a:buSzTx/>
              <a:buFont typeface="Arial" panose="020B0604020202020204" pitchFamily="34" charset="0"/>
              <a:buChar char="•"/>
              <a:tabLst>
                <a:tab pos="2865755" algn="ctr"/>
                <a:tab pos="5731510" algn="r"/>
              </a:tabLst>
              <a:defRPr/>
            </a:pPr>
            <a:r>
              <a:rPr lang="en-GB" sz="1200" b="1" u="sng" dirty="0">
                <a:solidFill>
                  <a:prstClr val="black"/>
                </a:solidFill>
                <a:latin typeface="inherit"/>
              </a:rPr>
              <a:t>Bonding</a:t>
            </a:r>
            <a:r>
              <a:rPr lang="en-GB" sz="1200" dirty="0">
                <a:solidFill>
                  <a:prstClr val="black"/>
                </a:solidFill>
                <a:latin typeface="inherit"/>
              </a:rPr>
              <a:t> - ionic bonding, properties of ionic compounds, ionic lattices, covalent bonding, molecular compounds, allotropes of carbon, properties of metals and bonding models</a:t>
            </a:r>
          </a:p>
          <a:p>
            <a:pPr marL="400050" marR="0" lvl="0" indent="-171450" defTabSz="457200" rtl="0" eaLnBrk="1" fontAlgn="auto" latinLnBrk="0" hangingPunct="1">
              <a:lnSpc>
                <a:spcPct val="100000"/>
              </a:lnSpc>
              <a:spcBef>
                <a:spcPts val="0"/>
              </a:spcBef>
              <a:spcAft>
                <a:spcPts val="0"/>
              </a:spcAft>
              <a:buClrTx/>
              <a:buSzTx/>
              <a:buFont typeface="Arial" panose="020B0604020202020204" pitchFamily="34" charset="0"/>
              <a:buChar char="•"/>
              <a:tabLst>
                <a:tab pos="2865755" algn="ctr"/>
                <a:tab pos="5731510" algn="r"/>
              </a:tabLst>
              <a:defRPr/>
            </a:pPr>
            <a:r>
              <a:rPr lang="en-GB" sz="1200" b="1" u="sng" dirty="0">
                <a:solidFill>
                  <a:prstClr val="black"/>
                </a:solidFill>
                <a:latin typeface="inherit"/>
              </a:rPr>
              <a:t>Acids and alkalis </a:t>
            </a:r>
            <a:r>
              <a:rPr lang="en-GB" sz="1200" dirty="0">
                <a:solidFill>
                  <a:prstClr val="black"/>
                </a:solidFill>
                <a:latin typeface="inherit"/>
              </a:rPr>
              <a:t>- acids, alkalis, indicators, bases and salts, balancing equations, neutralisation, acids reacting with metal oxides, metal hydroxides and metal carbonates and solubility</a:t>
            </a:r>
          </a:p>
          <a:p>
            <a:pPr marL="400050" marR="0" lvl="0" indent="-171450" defTabSz="457200" rtl="0" eaLnBrk="1" fontAlgn="auto" latinLnBrk="0" hangingPunct="1">
              <a:lnSpc>
                <a:spcPct val="100000"/>
              </a:lnSpc>
              <a:spcBef>
                <a:spcPts val="0"/>
              </a:spcBef>
              <a:spcAft>
                <a:spcPts val="0"/>
              </a:spcAft>
              <a:buClrTx/>
              <a:buSzTx/>
              <a:buFont typeface="Arial" panose="020B0604020202020204" pitchFamily="34" charset="0"/>
              <a:buChar char="•"/>
              <a:tabLst>
                <a:tab pos="2865755" algn="ctr"/>
                <a:tab pos="5731510" algn="r"/>
              </a:tabLst>
              <a:defRPr/>
            </a:pPr>
            <a:r>
              <a:rPr lang="en-GB" sz="1200" b="1" u="sng" dirty="0">
                <a:solidFill>
                  <a:prstClr val="black"/>
                </a:solidFill>
                <a:latin typeface="inherit"/>
              </a:rPr>
              <a:t>Calculations involving masses </a:t>
            </a:r>
            <a:r>
              <a:rPr lang="en-GB" sz="1200" dirty="0">
                <a:solidFill>
                  <a:prstClr val="black"/>
                </a:solidFill>
                <a:latin typeface="inherit"/>
              </a:rPr>
              <a:t>- formula masses, empirical formulae, conservation of mass and moles</a:t>
            </a:r>
          </a:p>
          <a:p>
            <a:pPr marL="400050" marR="0" lvl="0" indent="-171450" defTabSz="457200" rtl="0" eaLnBrk="1" fontAlgn="auto" latinLnBrk="0" hangingPunct="1">
              <a:lnSpc>
                <a:spcPct val="100000"/>
              </a:lnSpc>
              <a:spcBef>
                <a:spcPts val="0"/>
              </a:spcBef>
              <a:spcAft>
                <a:spcPts val="0"/>
              </a:spcAft>
              <a:buClrTx/>
              <a:buSzTx/>
              <a:buFont typeface="Arial" panose="020B0604020202020204" pitchFamily="34" charset="0"/>
              <a:buChar char="•"/>
              <a:tabLst>
                <a:tab pos="2865755" algn="ctr"/>
                <a:tab pos="5731510" algn="r"/>
              </a:tabLst>
              <a:defRPr/>
            </a:pPr>
            <a:r>
              <a:rPr lang="en-GB" sz="1200" b="1" u="sng" dirty="0">
                <a:solidFill>
                  <a:prstClr val="black"/>
                </a:solidFill>
                <a:latin typeface="inherit"/>
              </a:rPr>
              <a:t>Electrolysis, obtaining metals and corrosion </a:t>
            </a:r>
            <a:r>
              <a:rPr lang="en-GB" sz="1200" dirty="0">
                <a:solidFill>
                  <a:prstClr val="black"/>
                </a:solidFill>
                <a:latin typeface="inherit"/>
              </a:rPr>
              <a:t>- electrolysis, products of electrolysis, reactivity, roes, oxidation and reduction, life cycle assessment, recycling, dynamic equilibrium, transition metals, corrosion, electroplating, alloying and uses of metals and their alloys</a:t>
            </a:r>
          </a:p>
          <a:p>
            <a:pPr marL="400050" marR="0" lvl="0" indent="-171450" defTabSz="457200" rtl="0" eaLnBrk="1" fontAlgn="auto" latinLnBrk="0" hangingPunct="1">
              <a:lnSpc>
                <a:spcPct val="100000"/>
              </a:lnSpc>
              <a:spcBef>
                <a:spcPts val="0"/>
              </a:spcBef>
              <a:spcAft>
                <a:spcPts val="0"/>
              </a:spcAft>
              <a:buClrTx/>
              <a:buSzTx/>
              <a:buFont typeface="Arial" panose="020B0604020202020204" pitchFamily="34" charset="0"/>
              <a:buChar char="•"/>
              <a:tabLst>
                <a:tab pos="2865755" algn="ctr"/>
                <a:tab pos="5731510" algn="r"/>
              </a:tabLst>
              <a:defRPr/>
            </a:pPr>
            <a:r>
              <a:rPr lang="en-GB" sz="1200" b="1" u="sng" dirty="0">
                <a:solidFill>
                  <a:prstClr val="black"/>
                </a:solidFill>
                <a:latin typeface="inherit"/>
              </a:rPr>
              <a:t>Quantitative analysis, dynamic equilibrium and cells</a:t>
            </a:r>
            <a:r>
              <a:rPr lang="en-GB" sz="1200" dirty="0">
                <a:solidFill>
                  <a:prstClr val="black"/>
                </a:solidFill>
                <a:latin typeface="inherit"/>
              </a:rPr>
              <a:t> - yields, atom economy, concentrations, titrations and their calculations, molar volume of gases, fertilisers and the Haber process, factors affecting equilibria, chemical cells and fuel cells.</a:t>
            </a:r>
            <a:endParaRPr lang="en-GB" sz="1200" b="1" u="sng" dirty="0">
              <a:solidFill>
                <a:prstClr val="black"/>
              </a:solidFill>
              <a:latin typeface="inherit"/>
            </a:endParaRPr>
          </a:p>
        </p:txBody>
      </p:sp>
      <p:sp>
        <p:nvSpPr>
          <p:cNvPr id="6" name="TextBox 5">
            <a:extLst>
              <a:ext uri="{FF2B5EF4-FFF2-40B4-BE49-F238E27FC236}">
                <a16:creationId xmlns:a16="http://schemas.microsoft.com/office/drawing/2014/main" id="{F1CE3CF9-9E83-B43B-C85F-9743573BC949}"/>
              </a:ext>
            </a:extLst>
          </p:cNvPr>
          <p:cNvSpPr txBox="1"/>
          <p:nvPr/>
        </p:nvSpPr>
        <p:spPr>
          <a:xfrm>
            <a:off x="438124" y="6583302"/>
            <a:ext cx="6043808" cy="193899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1" i="0" u="sng" strike="noStrike" kern="1200" cap="none" spc="0" normalizeH="0" baseline="0" noProof="0" dirty="0">
                <a:ln>
                  <a:noFill/>
                </a:ln>
                <a:solidFill>
                  <a:srgbClr val="000000"/>
                </a:solidFill>
                <a:effectLst/>
                <a:uLnTx/>
                <a:uFillTx/>
                <a:latin typeface="Aptos" panose="020B0004020202020204" pitchFamily="34" charset="0"/>
                <a:ea typeface="+mn-ea"/>
                <a:cs typeface="+mn-cs"/>
              </a:rPr>
              <a:t>Websites you can use to help you revise</a:t>
            </a:r>
            <a:r>
              <a:rPr kumimoji="0" lang="en-GB" sz="1200" b="0" i="0" u="sng" strike="noStrike" kern="1200" cap="none" spc="0" normalizeH="0" baseline="0" noProof="0" dirty="0">
                <a:ln>
                  <a:noFill/>
                </a:ln>
                <a:solidFill>
                  <a:srgbClr val="000000"/>
                </a:solidFill>
                <a:effectLst/>
                <a:uLnTx/>
                <a:uFillTx/>
                <a:latin typeface="Aptos" panose="020B0004020202020204" pitchFamily="34" charset="0"/>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Aptos" panose="020B0004020202020204" pitchFamily="34" charset="0"/>
                <a:ea typeface="+mn-ea"/>
                <a:cs typeface="+mn-cs"/>
              </a:rPr>
              <a:t>Exam papers can be accessed from different websites but the easiest one to use is </a:t>
            </a:r>
            <a:r>
              <a:rPr kumimoji="0" lang="en-GB" sz="1200" b="0" i="0" u="none" strike="noStrike" kern="1200" cap="none" spc="0" normalizeH="0" baseline="0" noProof="0" dirty="0">
                <a:ln>
                  <a:noFill/>
                </a:ln>
                <a:solidFill>
                  <a:srgbClr val="0000FF"/>
                </a:solidFill>
                <a:effectLst/>
                <a:uLnTx/>
                <a:uFillTx/>
                <a:latin typeface="Aptos" panose="020B0004020202020204" pitchFamily="34" charset="0"/>
                <a:ea typeface="+mn-ea"/>
                <a:cs typeface="+mn-cs"/>
                <a:hlinkClick r:id="rId2"/>
              </a:rPr>
              <a:t>Edexcel Chemistry Past Papers - Revision Science</a:t>
            </a:r>
            <a:r>
              <a:rPr kumimoji="0" lang="en-GB" sz="1200" b="0" i="0" u="none" strike="noStrike" kern="1200" cap="none" spc="0" normalizeH="0" baseline="0" noProof="0" dirty="0">
                <a:ln>
                  <a:noFill/>
                </a:ln>
                <a:solidFill>
                  <a:srgbClr val="000000"/>
                </a:solidFill>
                <a:effectLst/>
                <a:uLnTx/>
                <a:uFillTx/>
                <a:latin typeface="Aptos" panose="020B0004020202020204" pitchFamily="34" charset="0"/>
                <a:ea typeface="+mn-ea"/>
                <a:cs typeface="+mn-cs"/>
              </a:rPr>
              <a:t>. For BBC Bitesize type into your search engine "BBC Bitesize Edexcel combined science". Physics Maths Tutor (which has lots of resources for biology, chemistry and physics on it, despite the name) </a:t>
            </a:r>
            <a:r>
              <a:rPr kumimoji="0" lang="en-GB" sz="1200" b="0" i="0" u="none" strike="noStrike" kern="1200" cap="none" spc="0" normalizeH="0" baseline="0" noProof="0" dirty="0">
                <a:ln>
                  <a:noFill/>
                </a:ln>
                <a:solidFill>
                  <a:srgbClr val="0000FF"/>
                </a:solidFill>
                <a:effectLst/>
                <a:uLnTx/>
                <a:uFillTx/>
                <a:latin typeface="Aptos" panose="020B0004020202020204" pitchFamily="34" charset="0"/>
                <a:ea typeface="+mn-ea"/>
                <a:cs typeface="+mn-cs"/>
                <a:hlinkClick r:id="rId3"/>
              </a:rPr>
              <a:t>Physics &amp; Maths Tutor (physicsandmathstutor.com)</a:t>
            </a:r>
            <a:r>
              <a:rPr kumimoji="0" lang="en-GB" sz="1200" b="0" i="0" u="none" strike="noStrike" kern="1200" cap="none" spc="0" normalizeH="0" baseline="0" noProof="0" dirty="0">
                <a:ln>
                  <a:noFill/>
                </a:ln>
                <a:solidFill>
                  <a:srgbClr val="000000"/>
                </a:solidFill>
                <a:effectLst/>
                <a:uLnTx/>
                <a:uFillTx/>
                <a:latin typeface="Aptos" panose="020B0004020202020204" pitchFamily="34" charset="0"/>
                <a:ea typeface="+mn-ea"/>
                <a:cs typeface="+mn-cs"/>
              </a:rPr>
              <a:t>. </a:t>
            </a:r>
            <a:r>
              <a:rPr kumimoji="0" lang="en-GB" sz="1200" b="0" i="0" u="none" strike="noStrike" kern="1200" cap="none" spc="0" normalizeH="0" baseline="0" noProof="0" dirty="0" err="1">
                <a:ln>
                  <a:noFill/>
                </a:ln>
                <a:solidFill>
                  <a:srgbClr val="000000"/>
                </a:solidFill>
                <a:effectLst/>
                <a:uLnTx/>
                <a:uFillTx/>
                <a:latin typeface="Aptos" panose="020B0004020202020204" pitchFamily="34" charset="0"/>
                <a:ea typeface="+mn-ea"/>
                <a:cs typeface="+mn-cs"/>
              </a:rPr>
              <a:t>DocBrown</a:t>
            </a:r>
            <a:r>
              <a:rPr kumimoji="0" lang="en-GB" sz="1200" b="0" i="0" u="none" strike="noStrike" kern="1200" cap="none" spc="0" normalizeH="0" baseline="0" noProof="0" dirty="0">
                <a:ln>
                  <a:noFill/>
                </a:ln>
                <a:solidFill>
                  <a:srgbClr val="000000"/>
                </a:solidFill>
                <a:effectLst/>
                <a:uLnTx/>
                <a:uFillTx/>
                <a:latin typeface="Aptos" panose="020B0004020202020204" pitchFamily="34" charset="0"/>
                <a:ea typeface="+mn-ea"/>
                <a:cs typeface="+mn-cs"/>
              </a:rPr>
              <a:t> for materials on all the sciences </a:t>
            </a:r>
            <a:r>
              <a:rPr kumimoji="0" lang="en-GB" sz="1200" b="0" i="0" u="none" strike="noStrike" kern="1200" cap="none" spc="0" normalizeH="0" baseline="0" noProof="0" dirty="0">
                <a:ln>
                  <a:noFill/>
                </a:ln>
                <a:solidFill>
                  <a:srgbClr val="0000FF"/>
                </a:solidFill>
                <a:effectLst/>
                <a:uLnTx/>
                <a:uFillTx/>
                <a:latin typeface="Aptos" panose="020B0004020202020204" pitchFamily="34" charset="0"/>
                <a:ea typeface="+mn-ea"/>
                <a:cs typeface="+mn-cs"/>
                <a:hlinkClick r:id="rId4"/>
              </a:rPr>
              <a:t>Free to use online Doc Brown's CHEMISTRY revision website by retired science education teacher notes teaching and learning revising biology chemistry physics UK GCSE IGCSE AQA Edexcel OCR GCSE IGCSE A level chemistry USA US grades India Indian Secondary s</a:t>
            </a:r>
            <a:r>
              <a:rPr kumimoji="0" lang="en-GB" sz="1200" b="0" i="0" u="none" strike="noStrike" kern="1200" cap="none" spc="0" normalizeH="0" baseline="0" noProof="0" dirty="0">
                <a:ln>
                  <a:noFill/>
                </a:ln>
                <a:solidFill>
                  <a:srgbClr val="000000"/>
                </a:solidFill>
                <a:effectLst/>
                <a:uLnTx/>
                <a:uFillTx/>
                <a:latin typeface="Aptos" panose="020B0004020202020204" pitchFamily="34" charset="0"/>
                <a:ea typeface="+mn-ea"/>
                <a:cs typeface="+mn-cs"/>
              </a:rPr>
              <a:t>. </a:t>
            </a: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BA987099-6DD8-92F6-7CFA-B0F5F9175E49}"/>
              </a:ext>
            </a:extLst>
          </p:cNvPr>
          <p:cNvSpPr txBox="1"/>
          <p:nvPr/>
        </p:nvSpPr>
        <p:spPr>
          <a:xfrm>
            <a:off x="438124" y="8661708"/>
            <a:ext cx="5990335" cy="93871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100" b="1" i="0" u="sng" strike="noStrike" kern="1200" cap="none" spc="0" normalizeH="0" baseline="0" noProof="0" dirty="0">
                <a:ln>
                  <a:noFill/>
                </a:ln>
                <a:solidFill>
                  <a:srgbClr val="000000"/>
                </a:solidFill>
                <a:effectLst/>
                <a:uLnTx/>
                <a:uFillTx/>
                <a:latin typeface="Aptos" panose="020B0004020202020204" pitchFamily="34" charset="0"/>
                <a:ea typeface="+mn-ea"/>
                <a:cs typeface="+mn-cs"/>
              </a:rPr>
              <a:t>Recommended revision guides.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Aptos" panose="020B0004020202020204" pitchFamily="34" charset="0"/>
                <a:ea typeface="+mn-ea"/>
                <a:cs typeface="+mn-cs"/>
              </a:rPr>
              <a:t> </a:t>
            </a:r>
            <a:r>
              <a:rPr kumimoji="0" lang="en-GB" sz="1100" b="0" i="0" u="none" strike="noStrike" kern="1200" cap="none" spc="0" normalizeH="0" baseline="0" noProof="0" dirty="0">
                <a:ln>
                  <a:noFill/>
                </a:ln>
                <a:solidFill>
                  <a:srgbClr val="000000"/>
                </a:solidFill>
                <a:effectLst/>
                <a:uLnTx/>
                <a:uFillTx/>
                <a:latin typeface="Aptos" panose="020B0004020202020204" pitchFamily="34" charset="0"/>
                <a:ea typeface="+mn-ea"/>
                <a:cs typeface="+mn-cs"/>
              </a:rPr>
              <a:t>Most major educational book retailers will stock revision guides for "Edexcel GCSE 9-1 Separate Chemistry" e.g. Waterstones, Amazon, WHSmith, </a:t>
            </a:r>
            <a:r>
              <a:rPr kumimoji="0" lang="en-GB" sz="1100" b="0" i="0" u="none" strike="noStrike" kern="1200" cap="none" spc="0" normalizeH="0" baseline="0" noProof="0" dirty="0" err="1">
                <a:ln>
                  <a:noFill/>
                </a:ln>
                <a:solidFill>
                  <a:srgbClr val="000000"/>
                </a:solidFill>
                <a:effectLst/>
                <a:uLnTx/>
                <a:uFillTx/>
                <a:latin typeface="Aptos" panose="020B0004020202020204" pitchFamily="34" charset="0"/>
                <a:ea typeface="+mn-ea"/>
                <a:cs typeface="+mn-cs"/>
              </a:rPr>
              <a:t>Blackwells</a:t>
            </a:r>
            <a:r>
              <a:rPr kumimoji="0" lang="en-GB" sz="1100" b="0" i="0" u="none" strike="noStrike" kern="1200" cap="none" spc="0" normalizeH="0" baseline="0" noProof="0" dirty="0">
                <a:ln>
                  <a:noFill/>
                </a:ln>
                <a:solidFill>
                  <a:srgbClr val="000000"/>
                </a:solidFill>
                <a:effectLst/>
                <a:uLnTx/>
                <a:uFillTx/>
                <a:latin typeface="Aptos" panose="020B0004020202020204" pitchFamily="34" charset="0"/>
                <a:ea typeface="+mn-ea"/>
                <a:cs typeface="+mn-cs"/>
              </a:rPr>
              <a:t>, etc. There are lots of different types of revision guide; some have just information in and some have exam-style questions and answers in. CGP revision guides are typically very popular with our students. </a:t>
            </a:r>
            <a:endPar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2E5A833E-DBE9-8BE3-D727-CD661864FE23}"/>
              </a:ext>
            </a:extLst>
          </p:cNvPr>
          <p:cNvSpPr txBox="1"/>
          <p:nvPr/>
        </p:nvSpPr>
        <p:spPr>
          <a:xfrm>
            <a:off x="429542" y="992093"/>
            <a:ext cx="6043808" cy="276999"/>
          </a:xfrm>
          <a:prstGeom prst="rect">
            <a:avLst/>
          </a:prstGeom>
          <a:noFill/>
          <a:ln>
            <a:solidFill>
              <a:srgbClr val="002060"/>
            </a:solidFill>
          </a:ln>
        </p:spPr>
        <p:txBody>
          <a:bodyPr wrap="square" rtlCol="0">
            <a:spAutoFit/>
          </a:bodyPr>
          <a:lstStyle/>
          <a:p>
            <a:r>
              <a:rPr lang="en-GB" sz="1200" b="1" u="sng" dirty="0">
                <a:latin typeface="Futura Md BT" panose="020B0802020204020204" pitchFamily="34" charset="0"/>
              </a:rPr>
              <a:t>Separate Sciences-</a:t>
            </a:r>
            <a:r>
              <a:rPr lang="en-GB" sz="1200" b="1" dirty="0">
                <a:latin typeface="Futura Md BT" panose="020B0802020204020204" pitchFamily="34" charset="0"/>
              </a:rPr>
              <a:t> </a:t>
            </a:r>
            <a:r>
              <a:rPr lang="en-GB" sz="1200" i="1" dirty="0">
                <a:latin typeface="Futura Md BT" panose="020B0802020204020204" pitchFamily="34" charset="0"/>
              </a:rPr>
              <a:t>1 hours and </a:t>
            </a:r>
            <a:r>
              <a:rPr lang="en-GB" sz="1200" b="1" i="1" dirty="0">
                <a:latin typeface="Futura Md BT" panose="020B0802020204020204" pitchFamily="34" charset="0"/>
              </a:rPr>
              <a:t>45 minutes for each exam</a:t>
            </a:r>
            <a:endParaRPr lang="en-GB" sz="1200" b="1" i="1" u="sng" dirty="0">
              <a:latin typeface="Futura Md BT" panose="020B0802020204020204" pitchFamily="34" charset="0"/>
            </a:endParaRPr>
          </a:p>
        </p:txBody>
      </p:sp>
    </p:spTree>
    <p:extLst>
      <p:ext uri="{BB962C8B-B14F-4D97-AF65-F5344CB8AC3E}">
        <p14:creationId xmlns:p14="http://schemas.microsoft.com/office/powerpoint/2010/main" val="32943381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E04B09-444A-D424-8B2A-C81F1194E3E1}"/>
              </a:ext>
            </a:extLst>
          </p:cNvPr>
          <p:cNvSpPr txBox="1"/>
          <p:nvPr/>
        </p:nvSpPr>
        <p:spPr>
          <a:xfrm>
            <a:off x="429542" y="992093"/>
            <a:ext cx="5998917" cy="276999"/>
          </a:xfrm>
          <a:prstGeom prst="rect">
            <a:avLst/>
          </a:prstGeom>
          <a:noFill/>
          <a:ln>
            <a:solidFill>
              <a:srgbClr val="002060"/>
            </a:solidFill>
          </a:ln>
        </p:spPr>
        <p:txBody>
          <a:bodyPr wrap="square" rtlCol="0">
            <a:spAutoFit/>
          </a:bodyPr>
          <a:lstStyle/>
          <a:p>
            <a:r>
              <a:rPr lang="en-GB" sz="1200" b="1" u="sng" dirty="0">
                <a:latin typeface="Futura Md BT" panose="020B0802020204020204" pitchFamily="34" charset="0"/>
              </a:rPr>
              <a:t>Separate Sciences-</a:t>
            </a:r>
            <a:r>
              <a:rPr lang="en-GB" sz="1200" b="1" dirty="0">
                <a:latin typeface="Futura Md BT" panose="020B0802020204020204" pitchFamily="34" charset="0"/>
              </a:rPr>
              <a:t> </a:t>
            </a:r>
            <a:r>
              <a:rPr lang="en-GB" sz="1200" i="1" dirty="0">
                <a:latin typeface="Futura Md BT" panose="020B0802020204020204" pitchFamily="34" charset="0"/>
              </a:rPr>
              <a:t>1 hours and </a:t>
            </a:r>
            <a:r>
              <a:rPr lang="en-GB" sz="1200" b="1" i="1" dirty="0">
                <a:latin typeface="Futura Md BT" panose="020B0802020204020204" pitchFamily="34" charset="0"/>
              </a:rPr>
              <a:t>45 minutes for each exam</a:t>
            </a:r>
            <a:endParaRPr lang="en-GB" sz="1200" b="1" i="1" u="sng" dirty="0">
              <a:latin typeface="Futura Md BT" panose="020B0802020204020204" pitchFamily="34" charset="0"/>
            </a:endParaRPr>
          </a:p>
        </p:txBody>
      </p:sp>
      <p:sp>
        <p:nvSpPr>
          <p:cNvPr id="4" name="TextBox 3">
            <a:extLst>
              <a:ext uri="{FF2B5EF4-FFF2-40B4-BE49-F238E27FC236}">
                <a16:creationId xmlns:a16="http://schemas.microsoft.com/office/drawing/2014/main" id="{7DA86AC6-82EE-6B85-B5E8-E1085CFE8E06}"/>
              </a:ext>
            </a:extLst>
          </p:cNvPr>
          <p:cNvSpPr txBox="1"/>
          <p:nvPr/>
        </p:nvSpPr>
        <p:spPr>
          <a:xfrm>
            <a:off x="429541" y="164685"/>
            <a:ext cx="6215809" cy="923330"/>
          </a:xfrm>
          <a:prstGeom prst="rect">
            <a:avLst/>
          </a:prstGeom>
          <a:noFill/>
        </p:spPr>
        <p:txBody>
          <a:bodyPr wrap="square">
            <a:spAutoFit/>
          </a:bodyPr>
          <a:lstStyle/>
          <a:p>
            <a:pPr marL="228600" marR="0" lvl="0" indent="0" algn="ctr" defTabSz="457200" rtl="0" eaLnBrk="1" fontAlgn="auto" latinLnBrk="0" hangingPunct="1">
              <a:lnSpc>
                <a:spcPct val="100000"/>
              </a:lnSpc>
              <a:spcBef>
                <a:spcPts val="0"/>
              </a:spcBef>
              <a:spcAft>
                <a:spcPts val="0"/>
              </a:spcAft>
              <a:buClrTx/>
              <a:buSzTx/>
              <a:buFontTx/>
              <a:buNone/>
              <a:tabLst>
                <a:tab pos="2865755" algn="ctr"/>
                <a:tab pos="5731510" algn="r"/>
              </a:tabLst>
              <a:defRPr/>
            </a:pPr>
            <a:r>
              <a:rPr kumimoji="0" lang="en-GB" sz="1800" b="1" i="0" u="sng" strike="noStrike" kern="1200" cap="none" spc="0" normalizeH="0" baseline="0" noProof="0" dirty="0">
                <a:ln>
                  <a:noFill/>
                </a:ln>
                <a:solidFill>
                  <a:prstClr val="black"/>
                </a:solidFill>
                <a:effectLst/>
                <a:uLnTx/>
                <a:uFillTx/>
                <a:latin typeface="Futura Md BT" panose="020B0802020204020204" pitchFamily="34" charset="0"/>
                <a:ea typeface="+mn-ea"/>
                <a:cs typeface="+mn-cs"/>
              </a:rPr>
              <a:t>Separate Award Physics – Higher and Foundation Tier</a:t>
            </a:r>
          </a:p>
          <a:p>
            <a:pPr marL="0" marR="0" lvl="0" indent="0" algn="ctr" defTabSz="457200" rtl="0" eaLnBrk="1" fontAlgn="auto" latinLnBrk="0" hangingPunct="1">
              <a:lnSpc>
                <a:spcPct val="107000"/>
              </a:lnSpc>
              <a:spcBef>
                <a:spcPts val="0"/>
              </a:spcBef>
              <a:spcAft>
                <a:spcPts val="800"/>
              </a:spcAft>
              <a:buClrTx/>
              <a:buSzTx/>
              <a:buFontTx/>
              <a:buNone/>
              <a:tabLst/>
              <a:defRPr/>
            </a:pPr>
            <a:endParaRPr kumimoji="0" lang="en-GB" sz="1800" b="0" i="0" u="sng" strike="noStrike" kern="1200" cap="none" spc="0" normalizeH="0" baseline="0" noProof="0" dirty="0">
              <a:ln>
                <a:noFill/>
              </a:ln>
              <a:solidFill>
                <a:prstClr val="black"/>
              </a:solidFill>
              <a:effectLst/>
              <a:uLnTx/>
              <a:uFillTx/>
              <a:latin typeface="Futura Md BT" panose="020B080202020402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7601029-D3B9-5C1A-C5F2-8719E27DB312}"/>
              </a:ext>
            </a:extLst>
          </p:cNvPr>
          <p:cNvSpPr txBox="1"/>
          <p:nvPr/>
        </p:nvSpPr>
        <p:spPr>
          <a:xfrm>
            <a:off x="406049" y="1473312"/>
            <a:ext cx="6045897" cy="440120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228600" marR="0" lvl="0" indent="0" algn="ctr" defTabSz="457200" rtl="0" eaLnBrk="1" fontAlgn="auto" latinLnBrk="0" hangingPunct="1">
              <a:lnSpc>
                <a:spcPct val="100000"/>
              </a:lnSpc>
              <a:spcBef>
                <a:spcPts val="0"/>
              </a:spcBef>
              <a:spcAft>
                <a:spcPts val="0"/>
              </a:spcAft>
              <a:buClrTx/>
              <a:buSzTx/>
              <a:buFontTx/>
              <a:buNone/>
              <a:tabLst>
                <a:tab pos="2865755" algn="ctr"/>
                <a:tab pos="5731510" algn="r"/>
              </a:tabLst>
              <a:defRPr/>
            </a:pPr>
            <a:r>
              <a:rPr kumimoji="0" lang="en-GB" sz="1400" b="1" i="0" u="sng" strike="noStrike" kern="1200" cap="none" spc="0" normalizeH="0" baseline="0" noProof="0" dirty="0">
                <a:ln>
                  <a:noFill/>
                </a:ln>
                <a:solidFill>
                  <a:prstClr val="black"/>
                </a:solidFill>
                <a:effectLst/>
                <a:uLnTx/>
                <a:uFillTx/>
                <a:latin typeface="inherit"/>
              </a:rPr>
              <a:t>Topics you need to revise for the November PPEs</a:t>
            </a:r>
          </a:p>
          <a:p>
            <a:pPr marL="228600" marR="0" lvl="0" indent="0" algn="ctr" defTabSz="457200" rtl="0" eaLnBrk="1" fontAlgn="auto" latinLnBrk="0" hangingPunct="1">
              <a:lnSpc>
                <a:spcPct val="100000"/>
              </a:lnSpc>
              <a:spcBef>
                <a:spcPts val="0"/>
              </a:spcBef>
              <a:spcAft>
                <a:spcPts val="0"/>
              </a:spcAft>
              <a:buClrTx/>
              <a:buSzTx/>
              <a:buFontTx/>
              <a:buNone/>
              <a:tabLst>
                <a:tab pos="2865755" algn="ctr"/>
                <a:tab pos="5731510" algn="r"/>
              </a:tabLst>
              <a:defRPr/>
            </a:pPr>
            <a:r>
              <a:rPr lang="en-GB" sz="1400" b="1" u="sng" dirty="0">
                <a:solidFill>
                  <a:prstClr val="black"/>
                </a:solidFill>
                <a:latin typeface="inherit"/>
              </a:rPr>
              <a:t>NOTE: Please visit the hub for full learning checklists for these topics</a:t>
            </a:r>
            <a:endParaRPr kumimoji="0" lang="en-GB" sz="1400" b="1" i="0" u="sng" strike="noStrike" kern="1200" cap="none" spc="0" normalizeH="0" baseline="0" noProof="0" dirty="0">
              <a:ln>
                <a:noFill/>
              </a:ln>
              <a:solidFill>
                <a:prstClr val="black"/>
              </a:solidFill>
              <a:effectLst/>
              <a:uLnTx/>
              <a:uFillTx/>
              <a:latin typeface="inherit"/>
            </a:endParaRPr>
          </a:p>
          <a:p>
            <a:pPr marL="514350" marR="0" lvl="0" indent="-285750" defTabSz="457200" rtl="0" eaLnBrk="1" fontAlgn="auto" latinLnBrk="0" hangingPunct="1">
              <a:lnSpc>
                <a:spcPct val="100000"/>
              </a:lnSpc>
              <a:spcBef>
                <a:spcPts val="0"/>
              </a:spcBef>
              <a:spcAft>
                <a:spcPts val="0"/>
              </a:spcAft>
              <a:buClrTx/>
              <a:buSzTx/>
              <a:buFont typeface="Arial" panose="020B0604020202020204" pitchFamily="34" charset="0"/>
              <a:buChar char="•"/>
              <a:tabLst>
                <a:tab pos="2865755" algn="ctr"/>
                <a:tab pos="5731510" algn="r"/>
              </a:tabLst>
              <a:defRPr/>
            </a:pPr>
            <a:r>
              <a:rPr kumimoji="0" lang="en-GB" sz="1400" b="1" i="0" u="sng" strike="noStrike" kern="1200" cap="none" spc="0" normalizeH="0" baseline="0" noProof="0" dirty="0">
                <a:ln>
                  <a:noFill/>
                </a:ln>
                <a:solidFill>
                  <a:prstClr val="black"/>
                </a:solidFill>
                <a:effectLst/>
                <a:uLnTx/>
                <a:uFillTx/>
                <a:latin typeface="inherit"/>
              </a:rPr>
              <a:t>Motion</a:t>
            </a:r>
            <a:r>
              <a:rPr kumimoji="0" lang="en-GB" sz="1400" i="0" strike="noStrike" kern="1200" cap="none" spc="0" normalizeH="0" baseline="0" noProof="0" dirty="0">
                <a:ln>
                  <a:noFill/>
                </a:ln>
                <a:solidFill>
                  <a:prstClr val="black"/>
                </a:solidFill>
                <a:effectLst/>
                <a:uLnTx/>
                <a:uFillTx/>
                <a:latin typeface="inherit"/>
              </a:rPr>
              <a:t>- vectors and scalars, distance-time graphs, acceleration and velocity-time graphs.</a:t>
            </a:r>
          </a:p>
          <a:p>
            <a:pPr marL="514350" marR="0" lvl="0" indent="-285750" defTabSz="457200" rtl="0" eaLnBrk="1" fontAlgn="auto" latinLnBrk="0" hangingPunct="1">
              <a:lnSpc>
                <a:spcPct val="100000"/>
              </a:lnSpc>
              <a:spcBef>
                <a:spcPts val="0"/>
              </a:spcBef>
              <a:spcAft>
                <a:spcPts val="0"/>
              </a:spcAft>
              <a:buClrTx/>
              <a:buSzTx/>
              <a:buFont typeface="Arial" panose="020B0604020202020204" pitchFamily="34" charset="0"/>
              <a:buChar char="•"/>
              <a:tabLst>
                <a:tab pos="2865755" algn="ctr"/>
                <a:tab pos="5731510" algn="r"/>
              </a:tabLst>
              <a:defRPr/>
            </a:pPr>
            <a:r>
              <a:rPr kumimoji="0" lang="en-GB" sz="1400" b="1" i="0" u="sng" strike="noStrike" kern="1200" cap="none" spc="0" normalizeH="0" baseline="0" noProof="0" dirty="0">
                <a:ln>
                  <a:noFill/>
                </a:ln>
                <a:solidFill>
                  <a:prstClr val="black"/>
                </a:solidFill>
                <a:effectLst/>
                <a:uLnTx/>
                <a:uFillTx/>
                <a:latin typeface="inherit"/>
              </a:rPr>
              <a:t>Forces and motion </a:t>
            </a:r>
            <a:r>
              <a:rPr kumimoji="0" lang="en-GB" sz="1400" i="0" strike="noStrike" kern="1200" cap="none" spc="0" normalizeH="0" baseline="0" noProof="0" dirty="0">
                <a:ln>
                  <a:noFill/>
                </a:ln>
                <a:solidFill>
                  <a:prstClr val="black"/>
                </a:solidFill>
                <a:effectLst/>
                <a:uLnTx/>
                <a:uFillTx/>
                <a:latin typeface="inherit"/>
              </a:rPr>
              <a:t> - resultant forces, Newton's first law, Newton's second law, mass and weight, Newton's third law, momentum, stopping distances and crash hazards.</a:t>
            </a:r>
          </a:p>
          <a:p>
            <a:pPr marL="514350" marR="0" lvl="0" indent="-285750" defTabSz="457200" rtl="0" eaLnBrk="1" fontAlgn="auto" latinLnBrk="0" hangingPunct="1">
              <a:lnSpc>
                <a:spcPct val="100000"/>
              </a:lnSpc>
              <a:spcBef>
                <a:spcPts val="0"/>
              </a:spcBef>
              <a:spcAft>
                <a:spcPts val="0"/>
              </a:spcAft>
              <a:buClrTx/>
              <a:buSzTx/>
              <a:buFont typeface="Arial" panose="020B0604020202020204" pitchFamily="34" charset="0"/>
              <a:buChar char="•"/>
              <a:tabLst>
                <a:tab pos="2865755" algn="ctr"/>
                <a:tab pos="5731510" algn="r"/>
              </a:tabLst>
              <a:defRPr/>
            </a:pPr>
            <a:r>
              <a:rPr kumimoji="0" lang="en-GB" sz="1400" b="1" i="0" u="sng" strike="noStrike" kern="1200" cap="none" spc="0" normalizeH="0" baseline="0" noProof="0" dirty="0">
                <a:ln>
                  <a:noFill/>
                </a:ln>
                <a:solidFill>
                  <a:prstClr val="black"/>
                </a:solidFill>
                <a:effectLst/>
                <a:uLnTx/>
                <a:uFillTx/>
                <a:latin typeface="inherit"/>
              </a:rPr>
              <a:t>Conservation of energy- </a:t>
            </a:r>
            <a:r>
              <a:rPr kumimoji="0" lang="en-GB" sz="1400" i="0" strike="noStrike" kern="1200" cap="none" spc="0" normalizeH="0" baseline="0" noProof="0" dirty="0">
                <a:ln>
                  <a:noFill/>
                </a:ln>
                <a:solidFill>
                  <a:prstClr val="black"/>
                </a:solidFill>
                <a:effectLst/>
                <a:uLnTx/>
                <a:uFillTx/>
                <a:latin typeface="inherit"/>
              </a:rPr>
              <a:t>energy stores, energy transfers, energy efficiency, keeping warm, stored energies, non-renewable energy resources and renewable energy resources.</a:t>
            </a:r>
          </a:p>
          <a:p>
            <a:pPr marL="514350" marR="0" lvl="0" indent="-285750" defTabSz="457200" rtl="0" eaLnBrk="1" fontAlgn="auto" latinLnBrk="0" hangingPunct="1">
              <a:lnSpc>
                <a:spcPct val="100000"/>
              </a:lnSpc>
              <a:spcBef>
                <a:spcPts val="0"/>
              </a:spcBef>
              <a:spcAft>
                <a:spcPts val="0"/>
              </a:spcAft>
              <a:buClrTx/>
              <a:buSzTx/>
              <a:buFont typeface="Arial" panose="020B0604020202020204" pitchFamily="34" charset="0"/>
              <a:buChar char="•"/>
              <a:tabLst>
                <a:tab pos="2865755" algn="ctr"/>
                <a:tab pos="5731510" algn="r"/>
              </a:tabLst>
              <a:defRPr/>
            </a:pPr>
            <a:r>
              <a:rPr kumimoji="0" lang="en-GB" sz="1400" b="1" i="0" u="sng" strike="noStrike" kern="1200" cap="none" spc="0" normalizeH="0" baseline="0" noProof="0" dirty="0">
                <a:ln>
                  <a:noFill/>
                </a:ln>
                <a:solidFill>
                  <a:prstClr val="black"/>
                </a:solidFill>
                <a:effectLst/>
                <a:uLnTx/>
                <a:uFillTx/>
                <a:latin typeface="inherit"/>
              </a:rPr>
              <a:t>Waves</a:t>
            </a:r>
            <a:r>
              <a:rPr kumimoji="0" lang="en-GB" sz="1400" i="0" strike="noStrike" kern="1200" cap="none" spc="0" normalizeH="0" baseline="0" noProof="0" dirty="0">
                <a:ln>
                  <a:noFill/>
                </a:ln>
                <a:solidFill>
                  <a:prstClr val="black"/>
                </a:solidFill>
                <a:effectLst/>
                <a:uLnTx/>
                <a:uFillTx/>
                <a:latin typeface="inherit"/>
              </a:rPr>
              <a:t> - describing waves, wave speeds and refraction of waves, human hearing, ultrasound and infrasound.</a:t>
            </a:r>
          </a:p>
          <a:p>
            <a:pPr marL="514350" marR="0" lvl="0" indent="-285750" defTabSz="457200" rtl="0" eaLnBrk="1" fontAlgn="auto" latinLnBrk="0" hangingPunct="1">
              <a:lnSpc>
                <a:spcPct val="100000"/>
              </a:lnSpc>
              <a:spcBef>
                <a:spcPts val="0"/>
              </a:spcBef>
              <a:spcAft>
                <a:spcPts val="0"/>
              </a:spcAft>
              <a:buClrTx/>
              <a:buSzTx/>
              <a:buFont typeface="Arial" panose="020B0604020202020204" pitchFamily="34" charset="0"/>
              <a:buChar char="•"/>
              <a:tabLst>
                <a:tab pos="2865755" algn="ctr"/>
                <a:tab pos="5731510" algn="r"/>
              </a:tabLst>
              <a:defRPr/>
            </a:pPr>
            <a:r>
              <a:rPr kumimoji="0" lang="en-GB" sz="1400" b="1" i="0" u="sng" strike="noStrike" kern="1200" cap="none" spc="0" normalizeH="0" baseline="0" noProof="0" dirty="0">
                <a:ln>
                  <a:noFill/>
                </a:ln>
                <a:solidFill>
                  <a:prstClr val="black"/>
                </a:solidFill>
                <a:effectLst/>
                <a:uLnTx/>
                <a:uFillTx/>
                <a:latin typeface="inherit"/>
              </a:rPr>
              <a:t>Light and the electromagnetic (EM) spectrum </a:t>
            </a:r>
            <a:r>
              <a:rPr kumimoji="0" lang="en-GB" sz="1400" i="0" strike="noStrike" kern="1200" cap="none" spc="0" normalizeH="0" baseline="0" noProof="0" dirty="0">
                <a:ln>
                  <a:noFill/>
                </a:ln>
                <a:solidFill>
                  <a:prstClr val="black"/>
                </a:solidFill>
                <a:effectLst/>
                <a:uLnTx/>
                <a:uFillTx/>
                <a:latin typeface="inherit"/>
              </a:rPr>
              <a:t>- EM waves, the EM spectrum, using EM waves and the dangers of EM waves, ray diagrams and lenses.</a:t>
            </a:r>
          </a:p>
          <a:p>
            <a:pPr marL="514350" marR="0" lvl="0" indent="-285750" defTabSz="457200" rtl="0" eaLnBrk="1" fontAlgn="auto" latinLnBrk="0" hangingPunct="1">
              <a:lnSpc>
                <a:spcPct val="100000"/>
              </a:lnSpc>
              <a:spcBef>
                <a:spcPts val="0"/>
              </a:spcBef>
              <a:spcAft>
                <a:spcPts val="0"/>
              </a:spcAft>
              <a:buClrTx/>
              <a:buSzTx/>
              <a:buFont typeface="Arial" panose="020B0604020202020204" pitchFamily="34" charset="0"/>
              <a:buChar char="•"/>
              <a:tabLst>
                <a:tab pos="2865755" algn="ctr"/>
                <a:tab pos="5731510" algn="r"/>
              </a:tabLst>
              <a:defRPr/>
            </a:pPr>
            <a:r>
              <a:rPr kumimoji="0" lang="en-GB" sz="1400" b="1" i="0" u="sng" strike="noStrike" kern="1200" cap="none" spc="0" normalizeH="0" baseline="0" noProof="0" dirty="0">
                <a:ln>
                  <a:noFill/>
                </a:ln>
                <a:solidFill>
                  <a:prstClr val="black"/>
                </a:solidFill>
                <a:effectLst/>
                <a:uLnTx/>
                <a:uFillTx/>
                <a:latin typeface="inherit"/>
              </a:rPr>
              <a:t>Radioactivity</a:t>
            </a:r>
            <a:r>
              <a:rPr kumimoji="0" lang="en-GB" sz="1400" i="0" strike="noStrike" kern="1200" cap="none" spc="0" normalizeH="0" baseline="0" noProof="0" dirty="0">
                <a:ln>
                  <a:noFill/>
                </a:ln>
                <a:solidFill>
                  <a:prstClr val="black"/>
                </a:solidFill>
                <a:effectLst/>
                <a:uLnTx/>
                <a:uFillTx/>
                <a:latin typeface="inherit"/>
              </a:rPr>
              <a:t> - atomic models, unstable atoms, background radiation, types of radiation, radioactive decay, half life and dangers of radioactivity, nuclear fusion and nuclear fission. </a:t>
            </a:r>
          </a:p>
          <a:p>
            <a:pPr marL="514350" marR="0" lvl="0" indent="-285750" defTabSz="457200" rtl="0" eaLnBrk="1" fontAlgn="auto" latinLnBrk="0" hangingPunct="1">
              <a:lnSpc>
                <a:spcPct val="100000"/>
              </a:lnSpc>
              <a:spcBef>
                <a:spcPts val="0"/>
              </a:spcBef>
              <a:spcAft>
                <a:spcPts val="0"/>
              </a:spcAft>
              <a:buClrTx/>
              <a:buSzTx/>
              <a:buFont typeface="Arial" panose="020B0604020202020204" pitchFamily="34" charset="0"/>
              <a:buChar char="•"/>
              <a:tabLst>
                <a:tab pos="2865755" algn="ctr"/>
                <a:tab pos="5731510" algn="r"/>
              </a:tabLst>
              <a:defRPr/>
            </a:pPr>
            <a:r>
              <a:rPr lang="en-GB" sz="1400" b="1" u="sng" dirty="0">
                <a:solidFill>
                  <a:prstClr val="black"/>
                </a:solidFill>
                <a:latin typeface="inherit"/>
              </a:rPr>
              <a:t>Astrophysics</a:t>
            </a:r>
            <a:r>
              <a:rPr lang="en-GB" sz="1400" dirty="0">
                <a:solidFill>
                  <a:prstClr val="black"/>
                </a:solidFill>
                <a:latin typeface="inherit"/>
              </a:rPr>
              <a:t> – The solar system, gravity, life of a star, the origins of the universe.</a:t>
            </a:r>
            <a:endParaRPr kumimoji="0" lang="en-GB" sz="1400" i="0" strike="noStrike" kern="1200" cap="none" spc="0" normalizeH="0" baseline="0" noProof="0" dirty="0">
              <a:ln>
                <a:noFill/>
              </a:ln>
              <a:solidFill>
                <a:prstClr val="black"/>
              </a:solidFill>
              <a:effectLst/>
              <a:uLnTx/>
              <a:uFillTx/>
              <a:latin typeface="inherit"/>
            </a:endParaRPr>
          </a:p>
        </p:txBody>
      </p:sp>
      <p:sp>
        <p:nvSpPr>
          <p:cNvPr id="6" name="TextBox 5">
            <a:extLst>
              <a:ext uri="{FF2B5EF4-FFF2-40B4-BE49-F238E27FC236}">
                <a16:creationId xmlns:a16="http://schemas.microsoft.com/office/drawing/2014/main" id="{F1CE3CF9-9E83-B43B-C85F-9743573BC949}"/>
              </a:ext>
            </a:extLst>
          </p:cNvPr>
          <p:cNvSpPr txBox="1"/>
          <p:nvPr/>
        </p:nvSpPr>
        <p:spPr>
          <a:xfrm>
            <a:off x="369692" y="5874517"/>
            <a:ext cx="6118619" cy="2462213"/>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1" i="0" u="sng" strike="noStrike" kern="1200" cap="none" spc="0" normalizeH="0" baseline="0" noProof="0" dirty="0">
                <a:ln>
                  <a:noFill/>
                </a:ln>
                <a:solidFill>
                  <a:srgbClr val="000000"/>
                </a:solidFill>
                <a:effectLst/>
                <a:uLnTx/>
                <a:uFillTx/>
                <a:latin typeface="Aptos" panose="020B0004020202020204" pitchFamily="34" charset="0"/>
                <a:ea typeface="+mn-ea"/>
                <a:cs typeface="+mn-cs"/>
              </a:rPr>
              <a:t>Websites you can use to help you revise</a:t>
            </a:r>
            <a:r>
              <a:rPr kumimoji="0" lang="en-GB" sz="1400" b="0" i="0" u="sng" strike="noStrike" kern="1200" cap="none" spc="0" normalizeH="0" baseline="0" noProof="0" dirty="0">
                <a:ln>
                  <a:noFill/>
                </a:ln>
                <a:solidFill>
                  <a:srgbClr val="000000"/>
                </a:solidFill>
                <a:effectLst/>
                <a:uLnTx/>
                <a:uFillTx/>
                <a:latin typeface="Aptos" panose="020B0004020202020204" pitchFamily="34" charset="0"/>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Aptos" panose="020B0004020202020204" pitchFamily="34" charset="0"/>
                <a:ea typeface="+mn-ea"/>
                <a:cs typeface="+mn-cs"/>
              </a:rPr>
              <a:t>Exam papers can be accessed from different websites but the easiest one to use is </a:t>
            </a:r>
            <a:r>
              <a:rPr kumimoji="0" lang="en-GB" sz="1400" b="0" i="0" u="none" strike="noStrike" kern="1200" cap="none" spc="0" normalizeH="0" baseline="0" noProof="0" dirty="0">
                <a:ln>
                  <a:noFill/>
                </a:ln>
                <a:solidFill>
                  <a:srgbClr val="0000FF"/>
                </a:solidFill>
                <a:effectLst/>
                <a:uLnTx/>
                <a:uFillTx/>
                <a:latin typeface="Aptos" panose="020B0004020202020204" pitchFamily="34" charset="0"/>
                <a:ea typeface="+mn-ea"/>
                <a:cs typeface="+mn-cs"/>
                <a:hlinkClick r:id="rId2"/>
              </a:rPr>
              <a:t>Edexcel Chemistry Past Papers - Revision Science</a:t>
            </a:r>
            <a:r>
              <a:rPr kumimoji="0" lang="en-GB" sz="1400" b="0" i="0" u="none" strike="noStrike" kern="1200" cap="none" spc="0" normalizeH="0" baseline="0" noProof="0" dirty="0">
                <a:ln>
                  <a:noFill/>
                </a:ln>
                <a:solidFill>
                  <a:srgbClr val="000000"/>
                </a:solidFill>
                <a:effectLst/>
                <a:uLnTx/>
                <a:uFillTx/>
                <a:latin typeface="Aptos" panose="020B0004020202020204" pitchFamily="34" charset="0"/>
                <a:ea typeface="+mn-ea"/>
                <a:cs typeface="+mn-cs"/>
              </a:rPr>
              <a:t>. For BBC Bitesize type into your search engine "BBC Bitesize Edexcel combined science". Physics Maths Tutor (which has lots of resources for biology, chemistry and physics on it, despite the name) </a:t>
            </a:r>
            <a:r>
              <a:rPr kumimoji="0" lang="en-GB" sz="1400" b="0" i="0" u="none" strike="noStrike" kern="1200" cap="none" spc="0" normalizeH="0" baseline="0" noProof="0" dirty="0">
                <a:ln>
                  <a:noFill/>
                </a:ln>
                <a:solidFill>
                  <a:srgbClr val="0000FF"/>
                </a:solidFill>
                <a:effectLst/>
                <a:uLnTx/>
                <a:uFillTx/>
                <a:latin typeface="Aptos" panose="020B0004020202020204" pitchFamily="34" charset="0"/>
                <a:ea typeface="+mn-ea"/>
                <a:cs typeface="+mn-cs"/>
                <a:hlinkClick r:id="rId3"/>
              </a:rPr>
              <a:t>Physics &amp; Maths Tutor (physicsandmathstutor.com)</a:t>
            </a:r>
            <a:r>
              <a:rPr kumimoji="0" lang="en-GB" sz="1400" b="0" i="0" u="none" strike="noStrike" kern="1200" cap="none" spc="0" normalizeH="0" baseline="0" noProof="0" dirty="0">
                <a:ln>
                  <a:noFill/>
                </a:ln>
                <a:solidFill>
                  <a:srgbClr val="000000"/>
                </a:solidFill>
                <a:effectLst/>
                <a:uLnTx/>
                <a:uFillTx/>
                <a:latin typeface="Aptos" panose="020B0004020202020204" pitchFamily="34" charset="0"/>
                <a:ea typeface="+mn-ea"/>
                <a:cs typeface="+mn-cs"/>
              </a:rPr>
              <a:t>. </a:t>
            </a:r>
            <a:r>
              <a:rPr kumimoji="0" lang="en-GB" sz="1400" b="0" i="0" u="none" strike="noStrike" kern="1200" cap="none" spc="0" normalizeH="0" baseline="0" noProof="0" dirty="0" err="1">
                <a:ln>
                  <a:noFill/>
                </a:ln>
                <a:solidFill>
                  <a:srgbClr val="000000"/>
                </a:solidFill>
                <a:effectLst/>
                <a:uLnTx/>
                <a:uFillTx/>
                <a:latin typeface="Aptos" panose="020B0004020202020204" pitchFamily="34" charset="0"/>
                <a:ea typeface="+mn-ea"/>
                <a:cs typeface="+mn-cs"/>
              </a:rPr>
              <a:t>DocBrown</a:t>
            </a:r>
            <a:r>
              <a:rPr kumimoji="0" lang="en-GB" sz="1400" b="0" i="0" u="none" strike="noStrike" kern="1200" cap="none" spc="0" normalizeH="0" baseline="0" noProof="0" dirty="0">
                <a:ln>
                  <a:noFill/>
                </a:ln>
                <a:solidFill>
                  <a:srgbClr val="000000"/>
                </a:solidFill>
                <a:effectLst/>
                <a:uLnTx/>
                <a:uFillTx/>
                <a:latin typeface="Aptos" panose="020B0004020202020204" pitchFamily="34" charset="0"/>
                <a:ea typeface="+mn-ea"/>
                <a:cs typeface="+mn-cs"/>
              </a:rPr>
              <a:t> for materials on all the sciences </a:t>
            </a:r>
            <a:r>
              <a:rPr kumimoji="0" lang="en-GB" sz="1400" b="0" i="0" u="none" strike="noStrike" kern="1200" cap="none" spc="0" normalizeH="0" baseline="0" noProof="0" dirty="0">
                <a:ln>
                  <a:noFill/>
                </a:ln>
                <a:solidFill>
                  <a:srgbClr val="0000FF"/>
                </a:solidFill>
                <a:effectLst/>
                <a:uLnTx/>
                <a:uFillTx/>
                <a:latin typeface="Aptos" panose="020B0004020202020204" pitchFamily="34" charset="0"/>
                <a:ea typeface="+mn-ea"/>
                <a:cs typeface="+mn-cs"/>
                <a:hlinkClick r:id="rId4"/>
              </a:rPr>
              <a:t>Free to use online Doc Brown's CHEMISTRY revision website by retired science education teacher notes teaching and learning revising biology chemistry physics UK GCSE IGCSE AQA Edexcel OCR GCSE IGCSE A level chemistry USA US grades India Indian Secondary s</a:t>
            </a:r>
            <a:r>
              <a:rPr kumimoji="0" lang="en-GB" sz="1400" b="0" i="0" u="none" strike="noStrike" kern="1200" cap="none" spc="0" normalizeH="0" baseline="0" noProof="0" dirty="0">
                <a:ln>
                  <a:noFill/>
                </a:ln>
                <a:solidFill>
                  <a:srgbClr val="000000"/>
                </a:solidFill>
                <a:effectLst/>
                <a:uLnTx/>
                <a:uFillTx/>
                <a:latin typeface="Aptos" panose="020B0004020202020204" pitchFamily="34" charset="0"/>
                <a:ea typeface="+mn-ea"/>
                <a:cs typeface="+mn-cs"/>
              </a:rPr>
              <a:t>. </a:t>
            </a:r>
            <a:endPar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BA987099-6DD8-92F6-7CFA-B0F5F9175E49}"/>
              </a:ext>
            </a:extLst>
          </p:cNvPr>
          <p:cNvSpPr txBox="1"/>
          <p:nvPr/>
        </p:nvSpPr>
        <p:spPr>
          <a:xfrm>
            <a:off x="369689" y="8113688"/>
            <a:ext cx="5990335" cy="160043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1" i="0" u="sng" strike="noStrike" kern="1200" cap="none" spc="0" normalizeH="0" baseline="0" noProof="0" dirty="0">
                <a:ln>
                  <a:noFill/>
                </a:ln>
                <a:solidFill>
                  <a:srgbClr val="000000"/>
                </a:solidFill>
                <a:effectLst/>
                <a:uLnTx/>
                <a:uFillTx/>
                <a:latin typeface="Aptos" panose="020B0004020202020204" pitchFamily="34" charset="0"/>
                <a:ea typeface="+mn-ea"/>
                <a:cs typeface="+mn-cs"/>
              </a:rPr>
              <a:t>Recommended revision guides.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000000"/>
                </a:solidFill>
                <a:effectLst/>
                <a:uLnTx/>
                <a:uFillTx/>
                <a:latin typeface="Aptos" panose="020B0004020202020204" pitchFamily="34" charset="0"/>
                <a:ea typeface="+mn-ea"/>
                <a:cs typeface="+mn-cs"/>
              </a:rPr>
              <a:t> </a:t>
            </a:r>
            <a:r>
              <a:rPr kumimoji="0" lang="en-GB" sz="1400" b="0" i="0" u="none" strike="noStrike" kern="1200" cap="none" spc="0" normalizeH="0" baseline="0" noProof="0" dirty="0">
                <a:ln>
                  <a:noFill/>
                </a:ln>
                <a:solidFill>
                  <a:srgbClr val="000000"/>
                </a:solidFill>
                <a:effectLst/>
                <a:uLnTx/>
                <a:uFillTx/>
                <a:latin typeface="Aptos" panose="020B0004020202020204" pitchFamily="34" charset="0"/>
                <a:ea typeface="+mn-ea"/>
                <a:cs typeface="+mn-cs"/>
              </a:rPr>
              <a:t>Most major educational book retailers will stock revision guides for "Edexcel GCSE 9-1 Separate Chemistry" e.g. Waterstones, Amazon, WHSmith, </a:t>
            </a:r>
            <a:r>
              <a:rPr kumimoji="0" lang="en-GB" sz="1400" b="0" i="0" u="none" strike="noStrike" kern="1200" cap="none" spc="0" normalizeH="0" baseline="0" noProof="0" dirty="0" err="1">
                <a:ln>
                  <a:noFill/>
                </a:ln>
                <a:solidFill>
                  <a:srgbClr val="000000"/>
                </a:solidFill>
                <a:effectLst/>
                <a:uLnTx/>
                <a:uFillTx/>
                <a:latin typeface="Aptos" panose="020B0004020202020204" pitchFamily="34" charset="0"/>
                <a:ea typeface="+mn-ea"/>
                <a:cs typeface="+mn-cs"/>
              </a:rPr>
              <a:t>Blackwells</a:t>
            </a:r>
            <a:r>
              <a:rPr kumimoji="0" lang="en-GB" sz="1400" b="0" i="0" u="none" strike="noStrike" kern="1200" cap="none" spc="0" normalizeH="0" baseline="0" noProof="0" dirty="0">
                <a:ln>
                  <a:noFill/>
                </a:ln>
                <a:solidFill>
                  <a:srgbClr val="000000"/>
                </a:solidFill>
                <a:effectLst/>
                <a:uLnTx/>
                <a:uFillTx/>
                <a:latin typeface="Aptos" panose="020B0004020202020204" pitchFamily="34" charset="0"/>
                <a:ea typeface="+mn-ea"/>
                <a:cs typeface="+mn-cs"/>
              </a:rPr>
              <a:t>, etc. There are lots of different types of revision guide; some have just information in and some have exam-style questions and answers in. CGP revision guides are typically very popular with our students. </a:t>
            </a:r>
            <a:endPar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91629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725B979-E315-1B70-384C-19E1F55DE913}"/>
              </a:ext>
            </a:extLst>
          </p:cNvPr>
          <p:cNvGraphicFramePr>
            <a:graphicFrameLocks noGrp="1"/>
          </p:cNvGraphicFramePr>
          <p:nvPr>
            <p:extLst>
              <p:ext uri="{D42A27DB-BD31-4B8C-83A1-F6EECF244321}">
                <p14:modId xmlns:p14="http://schemas.microsoft.com/office/powerpoint/2010/main" val="1902653437"/>
              </p:ext>
            </p:extLst>
          </p:nvPr>
        </p:nvGraphicFramePr>
        <p:xfrm>
          <a:off x="609415" y="1085754"/>
          <a:ext cx="5817643" cy="3552005"/>
        </p:xfrm>
        <a:graphic>
          <a:graphicData uri="http://schemas.openxmlformats.org/drawingml/2006/table">
            <a:tbl>
              <a:tblPr firstRow="1" firstCol="1" bandRow="1">
                <a:tableStyleId>{5940675A-B579-460E-94D1-54222C63F5DA}</a:tableStyleId>
              </a:tblPr>
              <a:tblGrid>
                <a:gridCol w="5817643">
                  <a:extLst>
                    <a:ext uri="{9D8B030D-6E8A-4147-A177-3AD203B41FA5}">
                      <a16:colId xmlns:a16="http://schemas.microsoft.com/office/drawing/2014/main" val="900752578"/>
                    </a:ext>
                  </a:extLst>
                </a:gridCol>
              </a:tblGrid>
              <a:tr h="397559">
                <a:tc>
                  <a:txBody>
                    <a:bodyPr/>
                    <a:lstStyle/>
                    <a:p>
                      <a:pPr marL="342900" marR="0" lvl="0" indent="-342900" algn="l" defTabSz="685800" rtl="0" eaLnBrk="1" fontAlgn="auto" latinLnBrk="0" hangingPunct="1">
                        <a:lnSpc>
                          <a:spcPct val="100000"/>
                        </a:lnSpc>
                        <a:spcBef>
                          <a:spcPts val="0"/>
                        </a:spcBef>
                        <a:spcAft>
                          <a:spcPts val="0"/>
                        </a:spcAft>
                        <a:buClrTx/>
                        <a:buSzTx/>
                        <a:buFont typeface="Symbol" panose="05050102010706020507" pitchFamily="18" charset="2"/>
                        <a:buChar char=""/>
                        <a:tabLst>
                          <a:tab pos="2865755" algn="ctr"/>
                          <a:tab pos="5731510" algn="r"/>
                        </a:tabLst>
                        <a:defRPr/>
                      </a:pPr>
                      <a:r>
                        <a:rPr lang="en-GB" sz="1600" dirty="0">
                          <a:effectLst/>
                          <a:latin typeface="Futura Md BT" panose="020B0802020204020204" pitchFamily="34" charset="0"/>
                        </a:rPr>
                        <a:t>English Language Paper 1</a:t>
                      </a:r>
                      <a:endParaRPr lang="en-GB" sz="1600" dirty="0">
                        <a:effectLst/>
                        <a:latin typeface="Futura Md BT" panose="020B0802020204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64949597"/>
                  </a:ext>
                </a:extLst>
              </a:tr>
              <a:tr h="397559">
                <a:tc>
                  <a:txBody>
                    <a:bodyPr/>
                    <a:lstStyle/>
                    <a:p>
                      <a:pPr marL="342900" lvl="0" indent="-342900">
                        <a:buFont typeface="Symbol" panose="05050102010706020507" pitchFamily="18" charset="2"/>
                        <a:buChar char=""/>
                        <a:tabLst>
                          <a:tab pos="2865755" algn="ctr"/>
                          <a:tab pos="5731510" algn="r"/>
                        </a:tabLst>
                      </a:pPr>
                      <a:r>
                        <a:rPr lang="en-GB" sz="1600" dirty="0">
                          <a:effectLst/>
                          <a:latin typeface="Futura Md BT" panose="020B0802020204020204" pitchFamily="34" charset="0"/>
                        </a:rPr>
                        <a:t>English Language Paper 2</a:t>
                      </a:r>
                      <a:endParaRPr lang="en-GB" sz="1100" dirty="0">
                        <a:effectLst/>
                        <a:latin typeface="Futura Md BT" panose="020B0802020204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25504819"/>
                  </a:ext>
                </a:extLst>
              </a:tr>
              <a:tr h="498729">
                <a:tc>
                  <a:txBody>
                    <a:bodyPr/>
                    <a:lstStyle/>
                    <a:p>
                      <a:pPr marL="342900" lvl="0" indent="-342900">
                        <a:buFont typeface="Symbol" panose="05050102010706020507" pitchFamily="18" charset="2"/>
                        <a:buChar char=""/>
                        <a:tabLst>
                          <a:tab pos="2865755" algn="ctr"/>
                          <a:tab pos="5731510" algn="r"/>
                        </a:tabLst>
                      </a:pPr>
                      <a:r>
                        <a:rPr lang="en-GB" sz="1600" dirty="0">
                          <a:effectLst/>
                          <a:latin typeface="Futura Md BT" panose="020B0802020204020204" pitchFamily="34" charset="0"/>
                        </a:rPr>
                        <a:t>English Literature – Macbeth and Unseen Poetry </a:t>
                      </a:r>
                      <a:endParaRPr lang="en-GB" sz="1100" dirty="0">
                        <a:effectLst/>
                        <a:latin typeface="Futura Md BT" panose="020B0802020204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32630119"/>
                  </a:ext>
                </a:extLst>
              </a:tr>
              <a:tr h="397559">
                <a:tc>
                  <a:txBody>
                    <a:bodyPr/>
                    <a:lstStyle/>
                    <a:p>
                      <a:pPr marL="342900" lvl="0" indent="-342900">
                        <a:buFont typeface="Symbol" panose="05050102010706020507" pitchFamily="18" charset="2"/>
                        <a:buChar char=""/>
                        <a:tabLst>
                          <a:tab pos="2865755" algn="ctr"/>
                          <a:tab pos="5731510" algn="r"/>
                        </a:tabLst>
                      </a:pPr>
                      <a:r>
                        <a:rPr lang="en-GB" sz="1600" dirty="0">
                          <a:effectLst/>
                          <a:latin typeface="Futura Md BT" panose="020B0802020204020204" pitchFamily="34" charset="0"/>
                        </a:rPr>
                        <a:t>Mathematics Higher Tier</a:t>
                      </a:r>
                      <a:endParaRPr lang="en-GB" sz="1100" dirty="0">
                        <a:effectLst/>
                        <a:latin typeface="Futura Md BT" panose="020B0802020204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26971292"/>
                  </a:ext>
                </a:extLst>
              </a:tr>
              <a:tr h="397559">
                <a:tc>
                  <a:txBody>
                    <a:bodyPr/>
                    <a:lstStyle/>
                    <a:p>
                      <a:pPr marL="342900" lvl="0" indent="-342900">
                        <a:buFont typeface="Symbol" panose="05050102010706020507" pitchFamily="18" charset="2"/>
                        <a:buChar char=""/>
                        <a:tabLst>
                          <a:tab pos="2865755" algn="ctr"/>
                          <a:tab pos="5731510" algn="r"/>
                        </a:tabLst>
                      </a:pPr>
                      <a:r>
                        <a:rPr lang="en-GB" sz="1600" dirty="0">
                          <a:effectLst/>
                          <a:latin typeface="Futura Md BT" panose="020B0802020204020204" pitchFamily="34" charset="0"/>
                        </a:rPr>
                        <a:t>Mathematics Foundation Tier</a:t>
                      </a:r>
                      <a:endParaRPr lang="en-GB" sz="1100" dirty="0">
                        <a:effectLst/>
                        <a:latin typeface="Futura Md BT" panose="020B0802020204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25532193"/>
                  </a:ext>
                </a:extLst>
              </a:tr>
              <a:tr h="405920">
                <a:tc>
                  <a:txBody>
                    <a:bodyPr/>
                    <a:lstStyle/>
                    <a:p>
                      <a:pPr marL="342900" lvl="0" indent="-342900">
                        <a:buFont typeface="Symbol" panose="05050102010706020507" pitchFamily="18" charset="2"/>
                        <a:buChar char=""/>
                        <a:tabLst>
                          <a:tab pos="2865755" algn="ctr"/>
                          <a:tab pos="5731510" algn="r"/>
                        </a:tabLst>
                      </a:pPr>
                      <a:r>
                        <a:rPr lang="en-GB" sz="1600" dirty="0">
                          <a:effectLst/>
                          <a:latin typeface="Futura Md BT" panose="020B0802020204020204" pitchFamily="34" charset="0"/>
                        </a:rPr>
                        <a:t>Core and Triple Science - Higher and Foundation Tier - Biology</a:t>
                      </a:r>
                      <a:endParaRPr lang="en-GB" sz="1100" dirty="0">
                        <a:effectLst/>
                        <a:latin typeface="Futura Md BT" panose="020B0802020204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27257038"/>
                  </a:ext>
                </a:extLst>
              </a:tr>
              <a:tr h="405920">
                <a:tc>
                  <a:txBody>
                    <a:bodyPr/>
                    <a:lstStyle/>
                    <a:p>
                      <a:pPr marL="342900" lvl="0" indent="-342900">
                        <a:buFont typeface="Symbol" panose="05050102010706020507" pitchFamily="18" charset="2"/>
                        <a:buChar char=""/>
                        <a:tabLst>
                          <a:tab pos="2865755" algn="ctr"/>
                          <a:tab pos="5731510" algn="r"/>
                        </a:tabLst>
                      </a:pPr>
                      <a:r>
                        <a:rPr lang="en-GB" sz="1600" dirty="0">
                          <a:effectLst/>
                          <a:latin typeface="Futura Md BT" panose="020B0802020204020204" pitchFamily="34" charset="0"/>
                        </a:rPr>
                        <a:t>Core and Triple Science - Higher and Foundation Tier - Chemistry</a:t>
                      </a:r>
                      <a:endParaRPr lang="en-GB" sz="1100" dirty="0">
                        <a:effectLst/>
                        <a:latin typeface="Futura Md BT" panose="020B0802020204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45977840"/>
                  </a:ext>
                </a:extLst>
              </a:tr>
              <a:tr h="405920">
                <a:tc>
                  <a:txBody>
                    <a:bodyPr/>
                    <a:lstStyle/>
                    <a:p>
                      <a:pPr marL="342900" lvl="0" indent="-342900">
                        <a:buFont typeface="Symbol" panose="05050102010706020507" pitchFamily="18" charset="2"/>
                        <a:buChar char=""/>
                        <a:tabLst>
                          <a:tab pos="2865755" algn="ctr"/>
                          <a:tab pos="5731510" algn="r"/>
                        </a:tabLst>
                      </a:pPr>
                      <a:r>
                        <a:rPr lang="en-GB" sz="1600" dirty="0">
                          <a:effectLst/>
                          <a:latin typeface="Futura Md BT" panose="020B0802020204020204" pitchFamily="34" charset="0"/>
                        </a:rPr>
                        <a:t>Core and Triple Science - Higher and Foundation Tier – Physics</a:t>
                      </a:r>
                      <a:endParaRPr lang="en-GB" sz="1100" dirty="0">
                        <a:effectLst/>
                        <a:latin typeface="Futura Md BT" panose="020B0802020204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78966524"/>
                  </a:ext>
                </a:extLst>
              </a:tr>
            </a:tbl>
          </a:graphicData>
        </a:graphic>
      </p:graphicFrame>
      <p:sp>
        <p:nvSpPr>
          <p:cNvPr id="3" name="Rectangle 1">
            <a:extLst>
              <a:ext uri="{FF2B5EF4-FFF2-40B4-BE49-F238E27FC236}">
                <a16:creationId xmlns:a16="http://schemas.microsoft.com/office/drawing/2014/main" id="{1714D5D9-A073-20D7-5B43-2DF7E5500808}"/>
              </a:ext>
            </a:extLst>
          </p:cNvPr>
          <p:cNvSpPr>
            <a:spLocks noChangeArrowheads="1"/>
          </p:cNvSpPr>
          <p:nvPr/>
        </p:nvSpPr>
        <p:spPr bwMode="auto">
          <a:xfrm>
            <a:off x="2492686" y="351987"/>
            <a:ext cx="187262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1pPr>
            <a:lvl2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2pPr>
            <a:lvl3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3pPr>
            <a:lvl4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4pPr>
            <a:lvl5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5pPr>
            <a:lvl6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6pPr>
            <a:lvl7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7pPr>
            <a:lvl8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8pPr>
            <a:lvl9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865438" algn="ctr"/>
                <a:tab pos="5730875" algn="r"/>
              </a:tabLst>
            </a:pPr>
            <a:r>
              <a:rPr kumimoji="0" lang="en-GB" altLang="en-US" sz="2800" b="0" i="0" strike="noStrike" cap="none" normalizeH="0" baseline="0" dirty="0">
                <a:ln>
                  <a:noFill/>
                </a:ln>
                <a:solidFill>
                  <a:schemeClr val="tx1"/>
                </a:solidFill>
                <a:effectLst/>
                <a:latin typeface="Futura Md BT" panose="020B0802020204020204" pitchFamily="34" charset="0"/>
                <a:ea typeface="Calibri" panose="020F0502020204030204" pitchFamily="34" charset="0"/>
                <a:cs typeface="Times New Roman" panose="02020603050405020304" pitchFamily="18" charset="0"/>
              </a:rPr>
              <a:t>Contents:</a:t>
            </a:r>
            <a:endParaRPr kumimoji="0" lang="en-GB" altLang="en-US" sz="2800" b="0" i="0" strike="noStrike" cap="none" normalizeH="0" baseline="0" dirty="0">
              <a:ln>
                <a:noFill/>
              </a:ln>
              <a:solidFill>
                <a:schemeClr val="tx1"/>
              </a:solidFill>
              <a:effectLst/>
              <a:latin typeface="Futura Md BT" panose="020B0802020204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865438" algn="ctr"/>
                <a:tab pos="5730875" algn="r"/>
              </a:tabLst>
            </a:pPr>
            <a:endParaRPr kumimoji="0" lang="en-GB" altLang="en-US" sz="2800" b="0" i="0" strike="noStrike" cap="none" normalizeH="0" baseline="0" dirty="0">
              <a:ln>
                <a:noFill/>
              </a:ln>
              <a:solidFill>
                <a:schemeClr val="tx1"/>
              </a:solidFill>
              <a:effectLst/>
              <a:latin typeface="Futura Md BT" panose="020B0802020204020204" pitchFamily="34" charset="0"/>
            </a:endParaRPr>
          </a:p>
        </p:txBody>
      </p:sp>
      <p:sp>
        <p:nvSpPr>
          <p:cNvPr id="4" name="TextBox 3">
            <a:extLst>
              <a:ext uri="{FF2B5EF4-FFF2-40B4-BE49-F238E27FC236}">
                <a16:creationId xmlns:a16="http://schemas.microsoft.com/office/drawing/2014/main" id="{04D4604F-5CD4-C04E-9384-8651DA96182D}"/>
              </a:ext>
            </a:extLst>
          </p:cNvPr>
          <p:cNvSpPr txBox="1"/>
          <p:nvPr/>
        </p:nvSpPr>
        <p:spPr>
          <a:xfrm>
            <a:off x="318977" y="4894472"/>
            <a:ext cx="6220046" cy="483209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u="sng" dirty="0">
                <a:latin typeface="Futura Md BT" panose="020B0802020204020204" pitchFamily="34" charset="0"/>
              </a:rPr>
              <a:t>Top 10 tips to revise successfully</a:t>
            </a:r>
          </a:p>
          <a:p>
            <a:pPr algn="ctr"/>
            <a:r>
              <a:rPr lang="en-GB" u="sng" dirty="0">
                <a:latin typeface="Futura Md BT" panose="020B0802020204020204" pitchFamily="34" charset="0"/>
              </a:rPr>
              <a:t> for your November PPEs:</a:t>
            </a:r>
          </a:p>
          <a:p>
            <a:pPr algn="ctr"/>
            <a:endParaRPr lang="en-GB" sz="1600" dirty="0">
              <a:latin typeface="Futura Md BT" panose="020B0802020204020204" pitchFamily="34" charset="0"/>
            </a:endParaRPr>
          </a:p>
          <a:p>
            <a:pPr marL="342900" indent="-342900">
              <a:buFont typeface="+mj-lt"/>
              <a:buAutoNum type="arabicPeriod"/>
            </a:pPr>
            <a:r>
              <a:rPr lang="en-GB" sz="1600" dirty="0">
                <a:latin typeface="Futura (Light)" panose="020B7200000000000000" pitchFamily="34" charset="0"/>
              </a:rPr>
              <a:t>Begin revising at the earliest opportunity (NOW!). </a:t>
            </a:r>
          </a:p>
          <a:p>
            <a:pPr marL="342900" indent="-342900">
              <a:buFont typeface="+mj-lt"/>
              <a:buAutoNum type="arabicPeriod"/>
            </a:pPr>
            <a:r>
              <a:rPr lang="en-GB" sz="1600" dirty="0">
                <a:latin typeface="Futura (Light)" panose="020B7200000000000000" pitchFamily="34" charset="0"/>
              </a:rPr>
              <a:t>Attend Period 6 regularly and any other revision sessions.</a:t>
            </a:r>
          </a:p>
          <a:p>
            <a:pPr marL="342900" indent="-342900">
              <a:buFont typeface="+mj-lt"/>
              <a:buAutoNum type="arabicPeriod"/>
            </a:pPr>
            <a:r>
              <a:rPr lang="en-GB" sz="1600" dirty="0">
                <a:latin typeface="Futura (Light)" panose="020B7200000000000000" pitchFamily="34" charset="0"/>
              </a:rPr>
              <a:t>Use the topics list to create your revision timetable.</a:t>
            </a:r>
          </a:p>
          <a:p>
            <a:pPr marL="342900" indent="-342900">
              <a:buFont typeface="+mj-lt"/>
              <a:buAutoNum type="arabicPeriod"/>
            </a:pPr>
            <a:r>
              <a:rPr lang="en-GB" sz="1600" dirty="0">
                <a:latin typeface="Futura (Light)" panose="020B7200000000000000" pitchFamily="34" charset="0"/>
              </a:rPr>
              <a:t>Talk to your teachers if you are unsure about any topics, content, how to revise etc.</a:t>
            </a:r>
          </a:p>
          <a:p>
            <a:pPr marL="342900" indent="-342900">
              <a:buFont typeface="+mj-lt"/>
              <a:buAutoNum type="arabicPeriod"/>
            </a:pPr>
            <a:r>
              <a:rPr lang="en-GB" sz="1600" dirty="0">
                <a:latin typeface="Futura (Light)" panose="020B7200000000000000" pitchFamily="34" charset="0"/>
              </a:rPr>
              <a:t>Check </a:t>
            </a:r>
            <a:r>
              <a:rPr lang="en-GB" sz="1600" dirty="0" err="1">
                <a:latin typeface="Futura (Light)" panose="020B7200000000000000" pitchFamily="34" charset="0"/>
              </a:rPr>
              <a:t>SatchelOne</a:t>
            </a:r>
            <a:r>
              <a:rPr lang="en-GB" sz="1600" dirty="0">
                <a:latin typeface="Futura (Light)" panose="020B7200000000000000" pitchFamily="34" charset="0"/>
              </a:rPr>
              <a:t> and </a:t>
            </a:r>
            <a:r>
              <a:rPr lang="en-GB" sz="1600" dirty="0" err="1">
                <a:latin typeface="Futura (Light)" panose="020B7200000000000000" pitchFamily="34" charset="0"/>
              </a:rPr>
              <a:t>SparxMaths</a:t>
            </a:r>
            <a:r>
              <a:rPr lang="en-GB" sz="1600" dirty="0">
                <a:latin typeface="Futura (Light)" panose="020B7200000000000000" pitchFamily="34" charset="0"/>
              </a:rPr>
              <a:t> regularly as your teachers will upload homework and revision resources there. </a:t>
            </a:r>
          </a:p>
          <a:p>
            <a:pPr marL="342900" indent="-342900">
              <a:buFont typeface="+mj-lt"/>
              <a:buAutoNum type="arabicPeriod"/>
            </a:pPr>
            <a:r>
              <a:rPr lang="en-GB" sz="1600" dirty="0">
                <a:latin typeface="Futura (Light)" panose="020B7200000000000000" pitchFamily="34" charset="0"/>
              </a:rPr>
              <a:t>Revise little and often and remember your homework is most likely  revision so ensure you complete all homework on time.</a:t>
            </a:r>
          </a:p>
          <a:p>
            <a:pPr marL="342900" indent="-342900">
              <a:buFont typeface="+mj-lt"/>
              <a:buAutoNum type="arabicPeriod"/>
            </a:pPr>
            <a:r>
              <a:rPr lang="en-GB" sz="1600" dirty="0">
                <a:latin typeface="Futura (Light)" panose="020B7200000000000000" pitchFamily="34" charset="0"/>
              </a:rPr>
              <a:t>Start revising the topics you are the weakest in first.</a:t>
            </a:r>
          </a:p>
          <a:p>
            <a:pPr marL="342900" indent="-342900">
              <a:buFont typeface="+mj-lt"/>
              <a:buAutoNum type="arabicPeriod"/>
            </a:pPr>
            <a:r>
              <a:rPr lang="en-GB" sz="1600" dirty="0">
                <a:latin typeface="Futura (Light)" panose="020B7200000000000000" pitchFamily="34" charset="0"/>
              </a:rPr>
              <a:t>Go over your notes carefully and condense your notes into mind-maps and flashcards.</a:t>
            </a:r>
          </a:p>
          <a:p>
            <a:pPr marL="342900" indent="-342900">
              <a:buFont typeface="+mj-lt"/>
              <a:buAutoNum type="arabicPeriod"/>
            </a:pPr>
            <a:r>
              <a:rPr lang="en-GB" sz="1600" dirty="0">
                <a:latin typeface="Futura (Light)" panose="020B7200000000000000" pitchFamily="34" charset="0"/>
              </a:rPr>
              <a:t>Test yourself regularly to ensure the knowledge is retained in your long-term memory.</a:t>
            </a:r>
          </a:p>
          <a:p>
            <a:pPr marL="342900" indent="-342900">
              <a:buFont typeface="+mj-lt"/>
              <a:buAutoNum type="arabicPeriod"/>
            </a:pPr>
            <a:r>
              <a:rPr lang="en-GB" sz="1600" dirty="0">
                <a:latin typeface="Futura (Light)" panose="020B7200000000000000" pitchFamily="34" charset="0"/>
              </a:rPr>
              <a:t> Complete practise questions and/or past - papers; then return them to your teachers to be marked in order to receive feedback.</a:t>
            </a:r>
          </a:p>
        </p:txBody>
      </p:sp>
      <p:pic>
        <p:nvPicPr>
          <p:cNvPr id="7" name="Picture 6">
            <a:extLst>
              <a:ext uri="{FF2B5EF4-FFF2-40B4-BE49-F238E27FC236}">
                <a16:creationId xmlns:a16="http://schemas.microsoft.com/office/drawing/2014/main" id="{0C8D8DB4-CD15-9CF7-8B93-4C063CCA1C01}"/>
              </a:ext>
            </a:extLst>
          </p:cNvPr>
          <p:cNvPicPr>
            <a:picLocks noChangeAspect="1"/>
          </p:cNvPicPr>
          <p:nvPr/>
        </p:nvPicPr>
        <p:blipFill rotWithShape="1">
          <a:blip r:embed="rId2"/>
          <a:srcRect t="-4351" r="62407"/>
          <a:stretch/>
        </p:blipFill>
        <p:spPr>
          <a:xfrm>
            <a:off x="193808" y="159560"/>
            <a:ext cx="831214" cy="786145"/>
          </a:xfrm>
          <a:prstGeom prst="rect">
            <a:avLst/>
          </a:prstGeom>
        </p:spPr>
      </p:pic>
      <p:pic>
        <p:nvPicPr>
          <p:cNvPr id="8" name="Picture 7">
            <a:extLst>
              <a:ext uri="{FF2B5EF4-FFF2-40B4-BE49-F238E27FC236}">
                <a16:creationId xmlns:a16="http://schemas.microsoft.com/office/drawing/2014/main" id="{0EAA425B-2DE2-2B87-4FC3-ABBD848A132C}"/>
              </a:ext>
            </a:extLst>
          </p:cNvPr>
          <p:cNvPicPr>
            <a:picLocks noChangeAspect="1"/>
          </p:cNvPicPr>
          <p:nvPr/>
        </p:nvPicPr>
        <p:blipFill rotWithShape="1">
          <a:blip r:embed="rId2"/>
          <a:srcRect t="-4351" r="62407"/>
          <a:stretch/>
        </p:blipFill>
        <p:spPr>
          <a:xfrm>
            <a:off x="5832978" y="159561"/>
            <a:ext cx="831214" cy="786145"/>
          </a:xfrm>
          <a:prstGeom prst="rect">
            <a:avLst/>
          </a:prstGeom>
        </p:spPr>
      </p:pic>
    </p:spTree>
    <p:extLst>
      <p:ext uri="{BB962C8B-B14F-4D97-AF65-F5344CB8AC3E}">
        <p14:creationId xmlns:p14="http://schemas.microsoft.com/office/powerpoint/2010/main" val="4089977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738441B-1B14-253F-A8C2-70E6FBF552FE}"/>
              </a:ext>
            </a:extLst>
          </p:cNvPr>
          <p:cNvGraphicFramePr>
            <a:graphicFrameLocks noGrp="1"/>
          </p:cNvGraphicFramePr>
          <p:nvPr/>
        </p:nvGraphicFramePr>
        <p:xfrm>
          <a:off x="491245" y="191385"/>
          <a:ext cx="5650720" cy="7659639"/>
        </p:xfrm>
        <a:graphic>
          <a:graphicData uri="http://schemas.openxmlformats.org/drawingml/2006/table">
            <a:tbl>
              <a:tblPr/>
              <a:tblGrid>
                <a:gridCol w="222141">
                  <a:extLst>
                    <a:ext uri="{9D8B030D-6E8A-4147-A177-3AD203B41FA5}">
                      <a16:colId xmlns:a16="http://schemas.microsoft.com/office/drawing/2014/main" val="2014248869"/>
                    </a:ext>
                  </a:extLst>
                </a:gridCol>
                <a:gridCol w="203629">
                  <a:extLst>
                    <a:ext uri="{9D8B030D-6E8A-4147-A177-3AD203B41FA5}">
                      <a16:colId xmlns:a16="http://schemas.microsoft.com/office/drawing/2014/main" val="1879548993"/>
                    </a:ext>
                  </a:extLst>
                </a:gridCol>
                <a:gridCol w="152722">
                  <a:extLst>
                    <a:ext uri="{9D8B030D-6E8A-4147-A177-3AD203B41FA5}">
                      <a16:colId xmlns:a16="http://schemas.microsoft.com/office/drawing/2014/main" val="189635747"/>
                    </a:ext>
                  </a:extLst>
                </a:gridCol>
                <a:gridCol w="249909">
                  <a:extLst>
                    <a:ext uri="{9D8B030D-6E8A-4147-A177-3AD203B41FA5}">
                      <a16:colId xmlns:a16="http://schemas.microsoft.com/office/drawing/2014/main" val="304894871"/>
                    </a:ext>
                  </a:extLst>
                </a:gridCol>
                <a:gridCol w="934845">
                  <a:extLst>
                    <a:ext uri="{9D8B030D-6E8A-4147-A177-3AD203B41FA5}">
                      <a16:colId xmlns:a16="http://schemas.microsoft.com/office/drawing/2014/main" val="914187829"/>
                    </a:ext>
                  </a:extLst>
                </a:gridCol>
                <a:gridCol w="934845">
                  <a:extLst>
                    <a:ext uri="{9D8B030D-6E8A-4147-A177-3AD203B41FA5}">
                      <a16:colId xmlns:a16="http://schemas.microsoft.com/office/drawing/2014/main" val="955849859"/>
                    </a:ext>
                  </a:extLst>
                </a:gridCol>
                <a:gridCol w="930217">
                  <a:extLst>
                    <a:ext uri="{9D8B030D-6E8A-4147-A177-3AD203B41FA5}">
                      <a16:colId xmlns:a16="http://schemas.microsoft.com/office/drawing/2014/main" val="1710348963"/>
                    </a:ext>
                  </a:extLst>
                </a:gridCol>
                <a:gridCol w="934845">
                  <a:extLst>
                    <a:ext uri="{9D8B030D-6E8A-4147-A177-3AD203B41FA5}">
                      <a16:colId xmlns:a16="http://schemas.microsoft.com/office/drawing/2014/main" val="3701363314"/>
                    </a:ext>
                  </a:extLst>
                </a:gridCol>
                <a:gridCol w="934845">
                  <a:extLst>
                    <a:ext uri="{9D8B030D-6E8A-4147-A177-3AD203B41FA5}">
                      <a16:colId xmlns:a16="http://schemas.microsoft.com/office/drawing/2014/main" val="2662826250"/>
                    </a:ext>
                  </a:extLst>
                </a:gridCol>
                <a:gridCol w="152722">
                  <a:extLst>
                    <a:ext uri="{9D8B030D-6E8A-4147-A177-3AD203B41FA5}">
                      <a16:colId xmlns:a16="http://schemas.microsoft.com/office/drawing/2014/main" val="4037236627"/>
                    </a:ext>
                  </a:extLst>
                </a:gridCol>
              </a:tblGrid>
              <a:tr h="213028">
                <a:tc>
                  <a:txBody>
                    <a:bodyPr/>
                    <a:lstStyle/>
                    <a:p>
                      <a:pPr algn="l" fontAlgn="b"/>
                      <a:endParaRPr lang="en-GB"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500" b="0" i="0" u="none" strike="noStrike">
                        <a:solidFill>
                          <a:srgbClr val="000000"/>
                        </a:solidFill>
                        <a:effectLst/>
                        <a:latin typeface="Calibri" panose="020F0502020204030204" pitchFamily="34" charset="0"/>
                      </a:endParaRPr>
                    </a:p>
                  </a:txBody>
                  <a:tcPr marL="0" marR="0" marT="0" marB="0" vert="vert270" anchor="ctr">
                    <a:lnL>
                      <a:noFill/>
                    </a:lnL>
                    <a:lnR>
                      <a:noFill/>
                    </a:lnR>
                    <a:lnT>
                      <a:noFill/>
                    </a:lnT>
                    <a:lnB>
                      <a:noFill/>
                    </a:lnB>
                  </a:tcPr>
                </a:tc>
                <a:tc rowSpan="2" gridSpan="7">
                  <a:txBody>
                    <a:bodyPr/>
                    <a:lstStyle/>
                    <a:p>
                      <a:pPr algn="ctr" fontAlgn="ctr"/>
                      <a:r>
                        <a:rPr lang="en-GB" sz="2000" b="1" i="0" u="none" strike="noStrike">
                          <a:solidFill>
                            <a:srgbClr val="000000"/>
                          </a:solidFill>
                          <a:effectLst/>
                          <a:latin typeface="Futura (Light)" panose="020B7200000000000000" pitchFamily="34" charset="0"/>
                        </a:rPr>
                        <a:t>King's Norton Boys' School</a:t>
                      </a:r>
                    </a:p>
                  </a:txBody>
                  <a:tcPr marL="0" marR="0" marT="0" marB="0" anchor="ctr">
                    <a:lnL>
                      <a:noFill/>
                    </a:lnL>
                    <a:lnR>
                      <a:noFill/>
                    </a:lnR>
                    <a:lnT>
                      <a:noFill/>
                    </a:lnT>
                    <a:lnB>
                      <a:noFill/>
                    </a:lnB>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a:txBody>
                    <a:bodyPr/>
                    <a:lstStyle/>
                    <a:p>
                      <a:pPr algn="l" fontAlgn="b"/>
                      <a:endParaRPr lang="en-GB"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398842158"/>
                  </a:ext>
                </a:extLst>
              </a:tr>
              <a:tr h="213028">
                <a:tc>
                  <a:txBody>
                    <a:bodyPr/>
                    <a:lstStyle/>
                    <a:p>
                      <a:pPr algn="l" fontAlgn="b"/>
                      <a:endParaRPr lang="en-GB"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ctr"/>
                      <a:endParaRPr lang="en-GB" sz="500" b="0" i="0" u="none" strike="noStrike">
                        <a:solidFill>
                          <a:srgbClr val="000000"/>
                        </a:solidFill>
                        <a:effectLst/>
                        <a:latin typeface="Calibri" panose="020F0502020204030204" pitchFamily="34" charset="0"/>
                      </a:endParaRPr>
                    </a:p>
                  </a:txBody>
                  <a:tcPr marL="0" marR="0" marT="0" marB="0" vert="vert270" anchor="ctr">
                    <a:lnL>
                      <a:noFill/>
                    </a:lnL>
                    <a:lnR>
                      <a:noFill/>
                    </a:lnR>
                    <a:lnT>
                      <a:noFill/>
                    </a:lnT>
                    <a:lnB>
                      <a:noFill/>
                    </a:lnB>
                  </a:tcPr>
                </a:tc>
                <a:tc gridSpan="7"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l" fontAlgn="b"/>
                      <a:endParaRPr lang="en-GB"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883491980"/>
                  </a:ext>
                </a:extLst>
              </a:tr>
              <a:tr h="213028">
                <a:tc>
                  <a:txBody>
                    <a:bodyPr/>
                    <a:lstStyle/>
                    <a:p>
                      <a:pPr algn="l" fontAlgn="b"/>
                      <a:endParaRPr lang="en-GB"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ctr"/>
                      <a:endParaRPr lang="en-GB" sz="500" b="0" i="0" u="none" strike="noStrike">
                        <a:solidFill>
                          <a:srgbClr val="000000"/>
                        </a:solidFill>
                        <a:effectLst/>
                        <a:latin typeface="Calibri" panose="020F0502020204030204" pitchFamily="34" charset="0"/>
                      </a:endParaRPr>
                    </a:p>
                  </a:txBody>
                  <a:tcPr marL="0" marR="0" marT="0" marB="0" vert="vert270" anchor="ctr">
                    <a:lnL>
                      <a:noFill/>
                    </a:lnL>
                    <a:lnR>
                      <a:noFill/>
                    </a:lnR>
                    <a:lnT>
                      <a:noFill/>
                    </a:lnT>
                    <a:lnB>
                      <a:noFill/>
                    </a:lnB>
                  </a:tcPr>
                </a:tc>
                <a:tc rowSpan="2" gridSpan="7">
                  <a:txBody>
                    <a:bodyPr/>
                    <a:lstStyle/>
                    <a:p>
                      <a:pPr algn="ctr" fontAlgn="ctr"/>
                      <a:r>
                        <a:rPr lang="en-GB" sz="2000" b="1" i="0" u="none" strike="noStrike" dirty="0">
                          <a:solidFill>
                            <a:srgbClr val="000000"/>
                          </a:solidFill>
                          <a:effectLst/>
                          <a:latin typeface="Futura (Light)" panose="020B7200000000000000" pitchFamily="34" charset="0"/>
                        </a:rPr>
                        <a:t>Year 11 PPE1 Exam Timetable</a:t>
                      </a:r>
                    </a:p>
                  </a:txBody>
                  <a:tcPr marL="0" marR="0" marT="0" marB="0" anchor="ctr">
                    <a:lnL>
                      <a:noFill/>
                    </a:lnL>
                    <a:lnR>
                      <a:noFill/>
                    </a:lnR>
                    <a:lnT>
                      <a:noFill/>
                    </a:lnT>
                    <a:lnB>
                      <a:noFill/>
                    </a:lnB>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a:txBody>
                    <a:bodyPr/>
                    <a:lstStyle/>
                    <a:p>
                      <a:pPr algn="l" fontAlgn="b"/>
                      <a:endParaRPr lang="en-GB"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85869362"/>
                  </a:ext>
                </a:extLst>
              </a:tr>
              <a:tr h="213028">
                <a:tc>
                  <a:txBody>
                    <a:bodyPr/>
                    <a:lstStyle/>
                    <a:p>
                      <a:pPr algn="l" fontAlgn="b"/>
                      <a:endParaRPr lang="en-GB"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ctr"/>
                      <a:endParaRPr lang="en-GB" sz="500" b="0" i="0" u="none" strike="noStrike">
                        <a:solidFill>
                          <a:srgbClr val="000000"/>
                        </a:solidFill>
                        <a:effectLst/>
                        <a:latin typeface="Calibri" panose="020F0502020204030204" pitchFamily="34" charset="0"/>
                      </a:endParaRPr>
                    </a:p>
                  </a:txBody>
                  <a:tcPr marL="0" marR="0" marT="0" marB="0" vert="vert270" anchor="ctr">
                    <a:lnL>
                      <a:noFill/>
                    </a:lnL>
                    <a:lnR>
                      <a:noFill/>
                    </a:lnR>
                    <a:lnT>
                      <a:noFill/>
                    </a:lnT>
                    <a:lnB>
                      <a:noFill/>
                    </a:lnB>
                  </a:tcPr>
                </a:tc>
                <a:tc gridSpan="7"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l" fontAlgn="b"/>
                      <a:endParaRPr lang="en-GB"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4214146649"/>
                  </a:ext>
                </a:extLst>
              </a:tr>
              <a:tr h="363632">
                <a:tc>
                  <a:txBody>
                    <a:bodyPr/>
                    <a:lstStyle/>
                    <a:p>
                      <a:pPr algn="l" fontAlgn="b"/>
                      <a:endParaRPr lang="en-GB"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ctr"/>
                      <a:endParaRPr lang="en-GB" sz="500" b="0" i="0" u="none" strike="noStrike">
                        <a:solidFill>
                          <a:srgbClr val="000000"/>
                        </a:solidFill>
                        <a:effectLst/>
                        <a:latin typeface="Calibri" panose="020F0502020204030204" pitchFamily="34" charset="0"/>
                      </a:endParaRPr>
                    </a:p>
                  </a:txBody>
                  <a:tcPr marL="0" marR="0" marT="0" marB="0" vert="vert27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en-GB" sz="2000" b="1" i="0" u="none" strike="noStrike">
                        <a:solidFill>
                          <a:srgbClr val="000000"/>
                        </a:solidFill>
                        <a:effectLst/>
                        <a:latin typeface="Futura (Light)" panose="020B7200000000000000"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en-GB" sz="2000" b="1" i="0" u="none" strike="noStrike">
                        <a:solidFill>
                          <a:srgbClr val="000000"/>
                        </a:solidFill>
                        <a:effectLst/>
                        <a:latin typeface="Futura (Light)" panose="020B7200000000000000"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en-GB" sz="2000" b="1" i="0" u="none" strike="noStrike" dirty="0">
                        <a:solidFill>
                          <a:srgbClr val="000000"/>
                        </a:solidFill>
                        <a:effectLst/>
                        <a:latin typeface="Futura (Light)" panose="020B7200000000000000"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en-GB" sz="2000" b="1" i="0" u="none" strike="noStrike">
                        <a:solidFill>
                          <a:srgbClr val="000000"/>
                        </a:solidFill>
                        <a:effectLst/>
                        <a:latin typeface="Futura (Light)" panose="020B7200000000000000"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en-GB" sz="2000" b="1" i="0" u="none" strike="noStrike">
                        <a:solidFill>
                          <a:srgbClr val="000000"/>
                        </a:solidFill>
                        <a:effectLst/>
                        <a:latin typeface="Futura (Light)" panose="020B7200000000000000"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en-GB" sz="2000" b="1" i="0" u="none" strike="noStrike">
                        <a:solidFill>
                          <a:srgbClr val="000000"/>
                        </a:solidFill>
                        <a:effectLst/>
                        <a:latin typeface="Futura (Light)" panose="020B7200000000000000"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en-GB" sz="2000" b="1" i="0" u="none" strike="noStrike">
                        <a:solidFill>
                          <a:srgbClr val="000000"/>
                        </a:solidFill>
                        <a:effectLst/>
                        <a:latin typeface="Futura (Light)" panose="020B7200000000000000"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330161636"/>
                  </a:ext>
                </a:extLst>
              </a:tr>
              <a:tr h="213028">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rowSpan="8">
                  <a:txBody>
                    <a:bodyPr/>
                    <a:lstStyle/>
                    <a:p>
                      <a:pPr algn="ctr" fontAlgn="ctr"/>
                      <a:r>
                        <a:rPr lang="en-GB" sz="700" b="0" i="0" u="none" strike="noStrike">
                          <a:solidFill>
                            <a:srgbClr val="000000"/>
                          </a:solidFill>
                          <a:effectLst/>
                          <a:latin typeface="Calibri" panose="020F0502020204030204" pitchFamily="34" charset="0"/>
                        </a:rPr>
                        <a:t>WC 4TH NOV</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8">
                  <a:txBody>
                    <a:bodyPr/>
                    <a:lstStyle/>
                    <a:p>
                      <a:pPr algn="ctr" fontAlgn="ctr"/>
                      <a:r>
                        <a:rPr lang="en-GB" sz="700" b="0" i="0" u="none" strike="noStrike">
                          <a:solidFill>
                            <a:srgbClr val="000000"/>
                          </a:solidFill>
                          <a:effectLst/>
                          <a:latin typeface="Futura (Light)" panose="020B7200000000000000" pitchFamily="34" charset="0"/>
                        </a:rPr>
                        <a:t>WEEK 1</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solidFill>
                            <a:srgbClr val="000000"/>
                          </a:solidFill>
                          <a:effectLst/>
                          <a:latin typeface="Futura (Light)" panose="020B7200000000000000" pitchFamily="34" charset="0"/>
                        </a:rPr>
                        <a:t>Time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solidFill>
                            <a:srgbClr val="000000"/>
                          </a:solidFill>
                          <a:effectLst/>
                          <a:latin typeface="Futura (Light)" panose="020B7200000000000000" pitchFamily="34" charset="0"/>
                        </a:rPr>
                        <a:t>Monday 4th Nov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solidFill>
                            <a:srgbClr val="000000"/>
                          </a:solidFill>
                          <a:effectLst/>
                          <a:latin typeface="Futura (Light)" panose="020B7200000000000000" pitchFamily="34" charset="0"/>
                        </a:rPr>
                        <a:t>Tuesday 5th Nov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solidFill>
                            <a:srgbClr val="000000"/>
                          </a:solidFill>
                          <a:effectLst/>
                          <a:latin typeface="Futura (Light)" panose="020B7200000000000000" pitchFamily="34" charset="0"/>
                        </a:rPr>
                        <a:t>Wednesday 6th Nov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solidFill>
                            <a:srgbClr val="000000"/>
                          </a:solidFill>
                          <a:effectLst/>
                          <a:latin typeface="Futura (Light)" panose="020B7200000000000000" pitchFamily="34" charset="0"/>
                        </a:rPr>
                        <a:t>Thursday 7th Nov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solidFill>
                            <a:srgbClr val="000000"/>
                          </a:solidFill>
                          <a:effectLst/>
                          <a:latin typeface="Futura (Light)" panose="020B7200000000000000" pitchFamily="34" charset="0"/>
                        </a:rPr>
                        <a:t>Friday 8th Nov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066925998"/>
                  </a:ext>
                </a:extLst>
              </a:tr>
              <a:tr h="213028">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340099246"/>
                  </a:ext>
                </a:extLst>
              </a:tr>
              <a:tr h="213028">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GB"/>
                    </a:p>
                  </a:txBody>
                  <a:tcPr/>
                </a:tc>
                <a:tc vMerge="1">
                  <a:txBody>
                    <a:bodyPr/>
                    <a:lstStyle/>
                    <a:p>
                      <a:endParaRPr lang="en-GB"/>
                    </a:p>
                  </a:txBody>
                  <a:tcPr/>
                </a:tc>
                <a:tc rowSpan="2">
                  <a:txBody>
                    <a:bodyPr/>
                    <a:lstStyle/>
                    <a:p>
                      <a:pPr algn="ctr" fontAlgn="ctr"/>
                      <a:r>
                        <a:rPr lang="en-GB" sz="700" b="0" i="0" u="none" strike="noStrike">
                          <a:solidFill>
                            <a:srgbClr val="000000"/>
                          </a:solidFill>
                          <a:effectLst/>
                          <a:latin typeface="Futura (Light)" panose="020B7200000000000000" pitchFamily="34" charset="0"/>
                        </a:rPr>
                        <a:t>08:30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solidFill>
                            <a:srgbClr val="000000"/>
                          </a:solidFill>
                          <a:effectLst/>
                          <a:latin typeface="Futura (Light)" panose="020B7200000000000000" pitchFamily="34" charset="0"/>
                        </a:rPr>
                        <a:t>English Language 1                     1h 45m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pt-BR" sz="900" b="0" i="0" u="none" strike="noStrike" dirty="0">
                          <a:solidFill>
                            <a:srgbClr val="000000"/>
                          </a:solidFill>
                          <a:effectLst/>
                          <a:latin typeface="Futura (Light)" panose="020B7200000000000000" pitchFamily="34" charset="0"/>
                        </a:rPr>
                        <a:t>Biology                                           1h 45m / 1h 10m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solidFill>
                            <a:srgbClr val="000000"/>
                          </a:solidFill>
                          <a:effectLst/>
                          <a:latin typeface="Futura (Light)" panose="020B7200000000000000" pitchFamily="34" charset="0"/>
                        </a:rPr>
                        <a:t>Maths 1                                        1h 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solidFill>
                            <a:srgbClr val="000000"/>
                          </a:solidFill>
                          <a:effectLst/>
                          <a:latin typeface="Futura (Light)" panose="020B7200000000000000" pitchFamily="34" charset="0"/>
                        </a:rPr>
                        <a:t>Business 1                                          2h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pt-BR" sz="900" b="0" i="0" u="none" strike="noStrike">
                          <a:solidFill>
                            <a:srgbClr val="000000"/>
                          </a:solidFill>
                          <a:effectLst/>
                          <a:latin typeface="Futura (Light)" panose="020B7200000000000000" pitchFamily="34" charset="0"/>
                        </a:rPr>
                        <a:t>Chemistry                                               1h 45m / 1h 10m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715970653"/>
                  </a:ext>
                </a:extLst>
              </a:tr>
              <a:tr h="217154">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724600927"/>
                  </a:ext>
                </a:extLst>
              </a:tr>
              <a:tr h="213028">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GB"/>
                    </a:p>
                  </a:txBody>
                  <a:tcPr/>
                </a:tc>
                <a:tc vMerge="1">
                  <a:txBody>
                    <a:bodyPr/>
                    <a:lstStyle/>
                    <a:p>
                      <a:endParaRPr lang="en-GB"/>
                    </a:p>
                  </a:txBody>
                  <a:tcPr/>
                </a:tc>
                <a:tc rowSpan="2">
                  <a:txBody>
                    <a:bodyPr/>
                    <a:lstStyle/>
                    <a:p>
                      <a:pPr algn="ctr" fontAlgn="ctr"/>
                      <a:r>
                        <a:rPr lang="en-GB" sz="700" b="0" i="0" u="none" strike="noStrike">
                          <a:solidFill>
                            <a:srgbClr val="000000"/>
                          </a:solidFill>
                          <a:effectLst/>
                          <a:latin typeface="Futura (Light)" panose="020B7200000000000000" pitchFamily="34" charset="0"/>
                        </a:rPr>
                        <a:t>12:00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solidFill>
                            <a:srgbClr val="000000"/>
                          </a:solidFill>
                          <a:effectLst/>
                          <a:latin typeface="Futura (Light)" panose="020B7200000000000000"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rowSpan="2">
                  <a:txBody>
                    <a:bodyPr/>
                    <a:lstStyle/>
                    <a:p>
                      <a:pPr algn="ctr" fontAlgn="ctr"/>
                      <a:r>
                        <a:rPr lang="en-GB" sz="900" b="0" i="0" u="none" strike="noStrike">
                          <a:solidFill>
                            <a:srgbClr val="000000"/>
                          </a:solidFill>
                          <a:effectLst/>
                          <a:latin typeface="Futura (Light)" panose="020B7200000000000000"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rowSpan="2">
                  <a:txBody>
                    <a:bodyPr/>
                    <a:lstStyle/>
                    <a:p>
                      <a:pPr algn="ctr" fontAlgn="ctr"/>
                      <a:r>
                        <a:rPr lang="en-GB" sz="900" b="0" i="0" u="none" strike="noStrike">
                          <a:solidFill>
                            <a:srgbClr val="000000"/>
                          </a:solidFill>
                          <a:effectLst/>
                          <a:latin typeface="Futura (Light)" panose="020B7200000000000000"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rowSpan="2">
                  <a:txBody>
                    <a:bodyPr/>
                    <a:lstStyle/>
                    <a:p>
                      <a:pPr algn="ctr" fontAlgn="ctr"/>
                      <a:r>
                        <a:rPr lang="en-GB" sz="900" b="0" i="0" u="none" strike="noStrike">
                          <a:solidFill>
                            <a:srgbClr val="000000"/>
                          </a:solidFill>
                          <a:effectLst/>
                          <a:latin typeface="Futura (Light)" panose="020B7200000000000000"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rowSpan="2">
                  <a:txBody>
                    <a:bodyPr/>
                    <a:lstStyle/>
                    <a:p>
                      <a:pPr algn="ctr" fontAlgn="ctr"/>
                      <a:r>
                        <a:rPr lang="en-GB" sz="900" b="0" i="0" u="none" strike="noStrike">
                          <a:solidFill>
                            <a:srgbClr val="000000"/>
                          </a:solidFill>
                          <a:effectLst/>
                          <a:latin typeface="Futura (Light)" panose="020B7200000000000000"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287975818"/>
                  </a:ext>
                </a:extLst>
              </a:tr>
              <a:tr h="213028">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440835050"/>
                  </a:ext>
                </a:extLst>
              </a:tr>
              <a:tr h="213028">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GB"/>
                    </a:p>
                  </a:txBody>
                  <a:tcPr/>
                </a:tc>
                <a:tc vMerge="1">
                  <a:txBody>
                    <a:bodyPr/>
                    <a:lstStyle/>
                    <a:p>
                      <a:endParaRPr lang="en-GB"/>
                    </a:p>
                  </a:txBody>
                  <a:tcPr/>
                </a:tc>
                <a:tc rowSpan="2">
                  <a:txBody>
                    <a:bodyPr/>
                    <a:lstStyle/>
                    <a:p>
                      <a:pPr algn="ctr" fontAlgn="ctr"/>
                      <a:r>
                        <a:rPr lang="en-GB" sz="700" b="0" i="0" u="none" strike="noStrike">
                          <a:solidFill>
                            <a:srgbClr val="000000"/>
                          </a:solidFill>
                          <a:effectLst/>
                          <a:latin typeface="Futura (Light)" panose="020B7200000000000000" pitchFamily="34" charset="0"/>
                        </a:rPr>
                        <a:t>13:55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solidFill>
                            <a:srgbClr val="000000"/>
                          </a:solidFill>
                          <a:effectLst/>
                          <a:latin typeface="Futura (Light)" panose="020B7200000000000000" pitchFamily="34" charset="0"/>
                        </a:rPr>
                        <a:t>Computer Science 1                       1h 30m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solidFill>
                            <a:srgbClr val="000000"/>
                          </a:solidFill>
                          <a:effectLst/>
                          <a:latin typeface="Futura (Light)" panose="020B7200000000000000" pitchFamily="34" charset="0"/>
                        </a:rPr>
                        <a:t>History                                               2h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pt-BR" sz="900" b="0" i="0" u="none" strike="noStrike">
                          <a:solidFill>
                            <a:srgbClr val="000000"/>
                          </a:solidFill>
                          <a:effectLst/>
                          <a:latin typeface="Futura (Light)" panose="020B7200000000000000" pitchFamily="34" charset="0"/>
                        </a:rPr>
                        <a:t>French - R and L                                      1h 45m / 1h 35m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solidFill>
                            <a:srgbClr val="000000"/>
                          </a:solidFill>
                          <a:effectLst/>
                          <a:latin typeface="Futura (Light)" panose="020B7200000000000000" pitchFamily="34" charset="0"/>
                        </a:rPr>
                        <a:t>DT                                      1h 30m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solidFill>
                            <a:srgbClr val="000000"/>
                          </a:solidFill>
                          <a:effectLst/>
                          <a:latin typeface="Futura (Light)" panose="020B7200000000000000" pitchFamily="34" charset="0"/>
                        </a:rPr>
                        <a:t>Geography 1                                         1h 30m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594961198"/>
                  </a:ext>
                </a:extLst>
              </a:tr>
              <a:tr h="217154">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616707938"/>
                  </a:ext>
                </a:extLst>
              </a:tr>
              <a:tr h="213028">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ctr"/>
                      <a:endParaRPr lang="en-GB" sz="700" b="0" i="0" u="none" strike="noStrike">
                        <a:solidFill>
                          <a:srgbClr val="000000"/>
                        </a:solidFill>
                        <a:effectLst/>
                        <a:latin typeface="Calibri" panose="020F0502020204030204" pitchFamily="34" charset="0"/>
                      </a:endParaRPr>
                    </a:p>
                  </a:txBody>
                  <a:tcPr marL="0" marR="0" marT="0" marB="0" vert="vert27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en-GB" sz="700" b="0" i="0" u="none" strike="noStrike">
                        <a:solidFill>
                          <a:srgbClr val="000000"/>
                        </a:solidFill>
                        <a:effectLst/>
                        <a:latin typeface="Futura (Light)" panose="020B7200000000000000" pitchFamily="34" charset="0"/>
                      </a:endParaRPr>
                    </a:p>
                  </a:txBody>
                  <a:tcPr marL="0" marR="0" marT="0" marB="0" vert="vert27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en-GB" sz="700" b="0" i="0" u="none" strike="noStrike">
                        <a:solidFill>
                          <a:srgbClr val="000000"/>
                        </a:solidFill>
                        <a:effectLst/>
                        <a:latin typeface="Futura (Light)" panose="020B7200000000000000"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en-GB" sz="700" b="0" i="0" u="none" strike="noStrike">
                        <a:solidFill>
                          <a:srgbClr val="000000"/>
                        </a:solidFill>
                        <a:effectLst/>
                        <a:latin typeface="Futura (Light)" panose="020B7200000000000000"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en-GB" sz="700" b="0" i="0" u="none" strike="noStrike">
                        <a:solidFill>
                          <a:srgbClr val="000000"/>
                        </a:solidFill>
                        <a:effectLst/>
                        <a:latin typeface="Futura (Light)" panose="020B7200000000000000"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en-GB" sz="700" b="0" i="0" u="none" strike="noStrike">
                        <a:solidFill>
                          <a:srgbClr val="000000"/>
                        </a:solidFill>
                        <a:effectLst/>
                        <a:latin typeface="Futura (Light)" panose="020B7200000000000000"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en-GB" sz="700" b="0" i="0" u="none" strike="noStrike">
                        <a:solidFill>
                          <a:srgbClr val="000000"/>
                        </a:solidFill>
                        <a:effectLst/>
                        <a:latin typeface="Futura (Light)" panose="020B7200000000000000"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en-GB" sz="700" b="0" i="0" u="none" strike="noStrike">
                        <a:solidFill>
                          <a:srgbClr val="000000"/>
                        </a:solidFill>
                        <a:effectLst/>
                        <a:latin typeface="Futura (Light)" panose="020B7200000000000000"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972340478"/>
                  </a:ext>
                </a:extLst>
              </a:tr>
              <a:tr h="213028">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ctr"/>
                      <a:endParaRPr lang="en-GB" sz="700" b="0" i="0" u="none" strike="noStrike">
                        <a:solidFill>
                          <a:srgbClr val="000000"/>
                        </a:solidFill>
                        <a:effectLst/>
                        <a:latin typeface="Calibri" panose="020F0502020204030204" pitchFamily="34" charset="0"/>
                      </a:endParaRPr>
                    </a:p>
                  </a:txBody>
                  <a:tcPr marL="0" marR="0" marT="0" marB="0" vert="vert27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700" b="0" i="0" u="none" strike="noStrike">
                        <a:solidFill>
                          <a:srgbClr val="000000"/>
                        </a:solidFill>
                        <a:effectLst/>
                        <a:latin typeface="Futura (Light)" panose="020B7200000000000000"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700" b="0" i="0" u="none" strike="noStrike">
                        <a:solidFill>
                          <a:srgbClr val="000000"/>
                        </a:solidFill>
                        <a:effectLst/>
                        <a:latin typeface="Futura (Light)" panose="020B7200000000000000"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GB" sz="700" b="0" i="0" u="none" strike="noStrike">
                        <a:solidFill>
                          <a:srgbClr val="000000"/>
                        </a:solidFill>
                        <a:effectLst/>
                        <a:latin typeface="Futura (Light)" panose="020B7200000000000000"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GB" sz="700" b="0" i="0" u="none" strike="noStrike">
                        <a:solidFill>
                          <a:srgbClr val="000000"/>
                        </a:solidFill>
                        <a:effectLst/>
                        <a:latin typeface="Futura (Light)" panose="020B7200000000000000"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GB" sz="700" b="0" i="0" u="none" strike="noStrike">
                        <a:solidFill>
                          <a:srgbClr val="000000"/>
                        </a:solidFill>
                        <a:effectLst/>
                        <a:latin typeface="Futura (Light)" panose="020B7200000000000000"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GB" sz="700" b="0" i="0" u="none" strike="noStrike">
                        <a:solidFill>
                          <a:srgbClr val="000000"/>
                        </a:solidFill>
                        <a:effectLst/>
                        <a:latin typeface="Futura (Light)" panose="020B7200000000000000"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GB" sz="700" b="0" i="0" u="none" strike="noStrike">
                        <a:solidFill>
                          <a:srgbClr val="000000"/>
                        </a:solidFill>
                        <a:effectLst/>
                        <a:latin typeface="Futura (Light)" panose="020B7200000000000000"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501321206"/>
                  </a:ext>
                </a:extLst>
              </a:tr>
              <a:tr h="213028">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rowSpan="8">
                  <a:txBody>
                    <a:bodyPr/>
                    <a:lstStyle/>
                    <a:p>
                      <a:pPr algn="ctr" fontAlgn="ctr"/>
                      <a:r>
                        <a:rPr lang="en-GB" sz="700" b="0" i="0" u="none" strike="noStrike">
                          <a:solidFill>
                            <a:srgbClr val="000000"/>
                          </a:solidFill>
                          <a:effectLst/>
                          <a:latin typeface="Calibri" panose="020F0502020204030204" pitchFamily="34" charset="0"/>
                        </a:rPr>
                        <a:t>WC 11TH NOV</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8">
                  <a:txBody>
                    <a:bodyPr/>
                    <a:lstStyle/>
                    <a:p>
                      <a:pPr algn="ctr" fontAlgn="ctr"/>
                      <a:r>
                        <a:rPr lang="en-GB" sz="700" b="0" i="0" u="none" strike="noStrike">
                          <a:solidFill>
                            <a:srgbClr val="000000"/>
                          </a:solidFill>
                          <a:effectLst/>
                          <a:latin typeface="Futura (Light)" panose="020B7200000000000000" pitchFamily="34" charset="0"/>
                        </a:rPr>
                        <a:t>WEEK 2</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solidFill>
                            <a:srgbClr val="000000"/>
                          </a:solidFill>
                          <a:effectLst/>
                          <a:latin typeface="Futura (Light)" panose="020B7200000000000000" pitchFamily="34" charset="0"/>
                        </a:rPr>
                        <a:t>Time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solidFill>
                            <a:srgbClr val="000000"/>
                          </a:solidFill>
                          <a:effectLst/>
                          <a:latin typeface="Futura (Light)" panose="020B7200000000000000" pitchFamily="34" charset="0"/>
                        </a:rPr>
                        <a:t>Monday 11th Nov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solidFill>
                            <a:srgbClr val="000000"/>
                          </a:solidFill>
                          <a:effectLst/>
                          <a:latin typeface="Futura (Light)" panose="020B7200000000000000" pitchFamily="34" charset="0"/>
                        </a:rPr>
                        <a:t>Tuesday 12th Nov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solidFill>
                            <a:srgbClr val="000000"/>
                          </a:solidFill>
                          <a:effectLst/>
                          <a:latin typeface="Futura (Light)" panose="020B7200000000000000" pitchFamily="34" charset="0"/>
                        </a:rPr>
                        <a:t>Wednesday 13th Nov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solidFill>
                            <a:srgbClr val="000000"/>
                          </a:solidFill>
                          <a:effectLst/>
                          <a:latin typeface="Futura (Light)" panose="020B7200000000000000" pitchFamily="34" charset="0"/>
                        </a:rPr>
                        <a:t>Thursday 14th Nov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solidFill>
                            <a:srgbClr val="000000"/>
                          </a:solidFill>
                          <a:effectLst/>
                          <a:latin typeface="Futura (Light)" panose="020B7200000000000000" pitchFamily="34" charset="0"/>
                        </a:rPr>
                        <a:t>Friday 15th Nov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798316503"/>
                  </a:ext>
                </a:extLst>
              </a:tr>
              <a:tr h="213028">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786632174"/>
                  </a:ext>
                </a:extLst>
              </a:tr>
              <a:tr h="213028">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GB"/>
                    </a:p>
                  </a:txBody>
                  <a:tcPr/>
                </a:tc>
                <a:tc vMerge="1">
                  <a:txBody>
                    <a:bodyPr/>
                    <a:lstStyle/>
                    <a:p>
                      <a:endParaRPr lang="en-GB"/>
                    </a:p>
                  </a:txBody>
                  <a:tcPr/>
                </a:tc>
                <a:tc rowSpan="2">
                  <a:txBody>
                    <a:bodyPr/>
                    <a:lstStyle/>
                    <a:p>
                      <a:pPr algn="ctr" fontAlgn="ctr"/>
                      <a:r>
                        <a:rPr lang="en-GB" sz="700" b="0" i="0" u="none" strike="noStrike">
                          <a:solidFill>
                            <a:srgbClr val="000000"/>
                          </a:solidFill>
                          <a:effectLst/>
                          <a:latin typeface="Futura (Light)" panose="020B7200000000000000" pitchFamily="34" charset="0"/>
                        </a:rPr>
                        <a:t>08:30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solidFill>
                            <a:srgbClr val="000000"/>
                          </a:solidFill>
                          <a:effectLst/>
                          <a:latin typeface="Futura (Light)" panose="020B7200000000000000" pitchFamily="34" charset="0"/>
                        </a:rPr>
                        <a:t>English Literature 1                              1h 45m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solidFill>
                            <a:srgbClr val="000000"/>
                          </a:solidFill>
                          <a:effectLst/>
                          <a:latin typeface="Futura (Light)" panose="020B7200000000000000" pitchFamily="34" charset="0"/>
                        </a:rPr>
                        <a:t>Maths 2                                       1h 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solidFill>
                            <a:srgbClr val="000000"/>
                          </a:solidFill>
                          <a:effectLst/>
                          <a:latin typeface="Futura (Light)" panose="020B7200000000000000" pitchFamily="34" charset="0"/>
                        </a:rPr>
                        <a:t>Geography 2                                        1h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solidFill>
                            <a:srgbClr val="000000"/>
                          </a:solidFill>
                          <a:effectLst/>
                          <a:latin typeface="Futura (Light)" panose="020B7200000000000000" pitchFamily="34" charset="0"/>
                        </a:rPr>
                        <a:t>English Language 2                              1h 45m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pt-BR" sz="900" b="0" i="0" u="none" strike="noStrike">
                          <a:solidFill>
                            <a:srgbClr val="000000"/>
                          </a:solidFill>
                          <a:effectLst/>
                          <a:latin typeface="Futura (Light)" panose="020B7200000000000000" pitchFamily="34" charset="0"/>
                        </a:rPr>
                        <a:t>Physics                               1h 45m / 1h 10m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290641027"/>
                  </a:ext>
                </a:extLst>
              </a:tr>
              <a:tr h="217154">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364833851"/>
                  </a:ext>
                </a:extLst>
              </a:tr>
              <a:tr h="213028">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GB"/>
                    </a:p>
                  </a:txBody>
                  <a:tcPr/>
                </a:tc>
                <a:tc vMerge="1">
                  <a:txBody>
                    <a:bodyPr/>
                    <a:lstStyle/>
                    <a:p>
                      <a:endParaRPr lang="en-GB"/>
                    </a:p>
                  </a:txBody>
                  <a:tcPr/>
                </a:tc>
                <a:tc rowSpan="2">
                  <a:txBody>
                    <a:bodyPr/>
                    <a:lstStyle/>
                    <a:p>
                      <a:pPr algn="ctr" fontAlgn="ctr"/>
                      <a:r>
                        <a:rPr lang="en-GB" sz="700" b="0" i="0" u="none" strike="noStrike">
                          <a:solidFill>
                            <a:srgbClr val="000000"/>
                          </a:solidFill>
                          <a:effectLst/>
                          <a:latin typeface="Futura (Light)" panose="020B7200000000000000" pitchFamily="34" charset="0"/>
                        </a:rPr>
                        <a:t>12:00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solidFill>
                            <a:srgbClr val="000000"/>
                          </a:solidFill>
                          <a:effectLst/>
                          <a:latin typeface="Futura (Light)" panose="020B7200000000000000"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rowSpan="2">
                  <a:txBody>
                    <a:bodyPr/>
                    <a:lstStyle/>
                    <a:p>
                      <a:pPr algn="ctr" fontAlgn="ctr"/>
                      <a:r>
                        <a:rPr lang="en-GB" sz="900" b="0" i="0" u="none" strike="noStrike">
                          <a:solidFill>
                            <a:srgbClr val="000000"/>
                          </a:solidFill>
                          <a:effectLst/>
                          <a:latin typeface="Futura (Light)" panose="020B7200000000000000"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rowSpan="2">
                  <a:txBody>
                    <a:bodyPr/>
                    <a:lstStyle/>
                    <a:p>
                      <a:pPr algn="ctr" fontAlgn="ctr"/>
                      <a:r>
                        <a:rPr lang="en-GB" sz="900" b="0" i="0" u="none" strike="noStrike">
                          <a:solidFill>
                            <a:srgbClr val="000000"/>
                          </a:solidFill>
                          <a:effectLst/>
                          <a:latin typeface="Futura (Light)" panose="020B7200000000000000" pitchFamily="34" charset="0"/>
                        </a:rPr>
                        <a:t>Music - ALL DAY              (20 min per student)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solidFill>
                            <a:srgbClr val="000000"/>
                          </a:solidFill>
                          <a:effectLst/>
                          <a:latin typeface="Futura (Light)" panose="020B7200000000000000"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rowSpan="2">
                  <a:txBody>
                    <a:bodyPr/>
                    <a:lstStyle/>
                    <a:p>
                      <a:pPr algn="ctr" fontAlgn="ctr"/>
                      <a:r>
                        <a:rPr lang="en-GB" sz="900" b="0" i="0" u="none" strike="noStrike">
                          <a:solidFill>
                            <a:srgbClr val="000000"/>
                          </a:solidFill>
                          <a:effectLst/>
                          <a:latin typeface="Futura (Light)" panose="020B7200000000000000"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980180128"/>
                  </a:ext>
                </a:extLst>
              </a:tr>
              <a:tr h="245453">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263251329"/>
                  </a:ext>
                </a:extLst>
              </a:tr>
              <a:tr h="213028">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GB"/>
                    </a:p>
                  </a:txBody>
                  <a:tcPr/>
                </a:tc>
                <a:tc vMerge="1">
                  <a:txBody>
                    <a:bodyPr/>
                    <a:lstStyle/>
                    <a:p>
                      <a:endParaRPr lang="en-GB"/>
                    </a:p>
                  </a:txBody>
                  <a:tcPr/>
                </a:tc>
                <a:tc rowSpan="2">
                  <a:txBody>
                    <a:bodyPr/>
                    <a:lstStyle/>
                    <a:p>
                      <a:pPr algn="ctr" fontAlgn="ctr"/>
                      <a:r>
                        <a:rPr lang="en-GB" sz="700" b="0" i="0" u="none" strike="noStrike">
                          <a:solidFill>
                            <a:srgbClr val="000000"/>
                          </a:solidFill>
                          <a:effectLst/>
                          <a:latin typeface="Futura (Light)" panose="020B7200000000000000" pitchFamily="34" charset="0"/>
                        </a:rPr>
                        <a:t>13:55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solidFill>
                            <a:srgbClr val="000000"/>
                          </a:solidFill>
                          <a:effectLst/>
                          <a:latin typeface="Futura (Light)" panose="020B7200000000000000" pitchFamily="34" charset="0"/>
                        </a:rPr>
                        <a:t>Food                                  1h 45m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solidFill>
                            <a:srgbClr val="000000"/>
                          </a:solidFill>
                          <a:effectLst/>
                          <a:latin typeface="Futura (Light)" panose="020B7200000000000000" pitchFamily="34" charset="0"/>
                        </a:rPr>
                        <a:t>RE                                                1h 45m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solidFill>
                            <a:srgbClr val="000000"/>
                          </a:solidFill>
                          <a:effectLst/>
                          <a:latin typeface="Futura (Light)" panose="020B7200000000000000" pitchFamily="34" charset="0"/>
                        </a:rPr>
                        <a:t>Spanish - R and L                                      1h 45m / 1h 35m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solidFill>
                            <a:srgbClr val="000000"/>
                          </a:solidFill>
                          <a:effectLst/>
                          <a:latin typeface="Futura (Light)" panose="020B7200000000000000" pitchFamily="34" charset="0"/>
                        </a:rPr>
                        <a:t>PE 1h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solidFill>
                            <a:srgbClr val="000000"/>
                          </a:solidFill>
                          <a:effectLst/>
                          <a:latin typeface="Futura (Light)" panose="020B7200000000000000" pitchFamily="34" charset="0"/>
                        </a:rPr>
                        <a:t>Music 1h 30m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470303034"/>
                  </a:ext>
                </a:extLst>
              </a:tr>
              <a:tr h="217154">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366369999"/>
                  </a:ext>
                </a:extLst>
              </a:tr>
              <a:tr h="213028">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ctr"/>
                      <a:endParaRPr lang="en-GB" sz="700" b="0" i="0" u="none" strike="noStrike">
                        <a:solidFill>
                          <a:srgbClr val="000000"/>
                        </a:solidFill>
                        <a:effectLst/>
                        <a:latin typeface="Calibri" panose="020F0502020204030204" pitchFamily="34" charset="0"/>
                      </a:endParaRPr>
                    </a:p>
                  </a:txBody>
                  <a:tcPr marL="0" marR="0" marT="0" marB="0" vert="vert27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700" b="0" i="0" u="none" strike="noStrike">
                        <a:solidFill>
                          <a:srgbClr val="000000"/>
                        </a:solidFill>
                        <a:effectLst/>
                        <a:latin typeface="Futura (Light)" panose="020B7200000000000000"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700" b="0" i="0" u="none" strike="noStrike">
                        <a:solidFill>
                          <a:srgbClr val="000000"/>
                        </a:solidFill>
                        <a:effectLst/>
                        <a:latin typeface="Futura (Light)" panose="020B7200000000000000"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GB" sz="700" b="0" i="0" u="none" strike="noStrike">
                        <a:solidFill>
                          <a:srgbClr val="000000"/>
                        </a:solidFill>
                        <a:effectLst/>
                        <a:latin typeface="Futura (Light)" panose="020B7200000000000000"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GB" sz="700" b="0" i="0" u="none" strike="noStrike">
                        <a:solidFill>
                          <a:srgbClr val="000000"/>
                        </a:solidFill>
                        <a:effectLst/>
                        <a:latin typeface="Futura (Light)" panose="020B7200000000000000"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GB" sz="700" b="0" i="0" u="none" strike="noStrike">
                        <a:solidFill>
                          <a:srgbClr val="000000"/>
                        </a:solidFill>
                        <a:effectLst/>
                        <a:latin typeface="Futura (Light)" panose="020B7200000000000000"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en-GB" sz="900" b="0" i="0" u="none" strike="noStrike">
                        <a:solidFill>
                          <a:srgbClr val="000000"/>
                        </a:solidFill>
                        <a:effectLst/>
                        <a:latin typeface="Futura (Light)" panose="020B7200000000000000"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en-GB" sz="500" b="0" i="0" u="none" strike="noStrike">
                        <a:solidFill>
                          <a:srgbClr val="000000"/>
                        </a:solidFill>
                        <a:effectLst/>
                        <a:latin typeface="Calibri" panose="020F050202020403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428819144"/>
                  </a:ext>
                </a:extLst>
              </a:tr>
              <a:tr h="213028">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ctr"/>
                      <a:endParaRPr lang="en-GB" sz="700" b="0" i="0" u="none" strike="noStrike">
                        <a:solidFill>
                          <a:srgbClr val="000000"/>
                        </a:solidFill>
                        <a:effectLst/>
                        <a:latin typeface="Calibri" panose="020F0502020204030204" pitchFamily="34" charset="0"/>
                      </a:endParaRPr>
                    </a:p>
                  </a:txBody>
                  <a:tcPr marL="0" marR="0" marT="0" marB="0" vert="vert27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700" b="0" i="0" u="none" strike="noStrike">
                        <a:solidFill>
                          <a:srgbClr val="000000"/>
                        </a:solidFill>
                        <a:effectLst/>
                        <a:latin typeface="Futura (Light)" panose="020B7200000000000000"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700" b="0" i="0" u="none" strike="noStrike">
                        <a:solidFill>
                          <a:srgbClr val="000000"/>
                        </a:solidFill>
                        <a:effectLst/>
                        <a:latin typeface="Futura (Light)" panose="020B7200000000000000"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GB" sz="700" b="0" i="0" u="none" strike="noStrike">
                        <a:solidFill>
                          <a:srgbClr val="000000"/>
                        </a:solidFill>
                        <a:effectLst/>
                        <a:latin typeface="Futura (Light)" panose="020B7200000000000000"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GB" sz="700" b="0" i="0" u="none" strike="noStrike">
                        <a:solidFill>
                          <a:srgbClr val="000000"/>
                        </a:solidFill>
                        <a:effectLst/>
                        <a:latin typeface="Futura (Light)" panose="020B7200000000000000"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GB" sz="700" b="0" i="0" u="none" strike="noStrike">
                        <a:solidFill>
                          <a:srgbClr val="000000"/>
                        </a:solidFill>
                        <a:effectLst/>
                        <a:latin typeface="Futura (Light)" panose="020B7200000000000000"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en-GB" sz="900" b="0" i="0" u="none" strike="noStrike">
                        <a:solidFill>
                          <a:srgbClr val="000000"/>
                        </a:solidFill>
                        <a:effectLst/>
                        <a:latin typeface="Futura (Light)" panose="020B7200000000000000"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en-GB" sz="500" b="0" i="0" u="none" strike="noStrike">
                        <a:solidFill>
                          <a:srgbClr val="000000"/>
                        </a:solidFill>
                        <a:effectLst/>
                        <a:latin typeface="Calibri" panose="020F0502020204030204"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674504526"/>
                  </a:ext>
                </a:extLst>
              </a:tr>
              <a:tr h="213028">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rowSpan="8">
                  <a:txBody>
                    <a:bodyPr/>
                    <a:lstStyle/>
                    <a:p>
                      <a:pPr algn="ctr" fontAlgn="ctr"/>
                      <a:r>
                        <a:rPr lang="en-GB" sz="700" b="0" i="0" u="none" strike="noStrike">
                          <a:solidFill>
                            <a:srgbClr val="000000"/>
                          </a:solidFill>
                          <a:effectLst/>
                          <a:latin typeface="Calibri" panose="020F0502020204030204" pitchFamily="34" charset="0"/>
                        </a:rPr>
                        <a:t>WC 18TH NOV</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8">
                  <a:txBody>
                    <a:bodyPr/>
                    <a:lstStyle/>
                    <a:p>
                      <a:pPr algn="ctr" fontAlgn="ctr"/>
                      <a:r>
                        <a:rPr lang="en-GB" sz="700" b="0" i="0" u="none" strike="noStrike">
                          <a:solidFill>
                            <a:srgbClr val="000000"/>
                          </a:solidFill>
                          <a:effectLst/>
                          <a:latin typeface="Futura (Light)" panose="020B7200000000000000" pitchFamily="34" charset="0"/>
                        </a:rPr>
                        <a:t>WEEK 1</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700" b="0" i="0" u="none" strike="noStrike">
                          <a:solidFill>
                            <a:srgbClr val="000000"/>
                          </a:solidFill>
                          <a:effectLst/>
                          <a:latin typeface="Futura (Light)" panose="020B7200000000000000" pitchFamily="34" charset="0"/>
                        </a:rPr>
                        <a:t>Time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solidFill>
                            <a:srgbClr val="000000"/>
                          </a:solidFill>
                          <a:effectLst/>
                          <a:latin typeface="Futura (Light)" panose="020B7200000000000000" pitchFamily="34" charset="0"/>
                        </a:rPr>
                        <a:t>Monday 18th Nov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solidFill>
                            <a:srgbClr val="000000"/>
                          </a:solidFill>
                          <a:effectLst/>
                          <a:latin typeface="Futura (Light)" panose="020B7200000000000000" pitchFamily="34" charset="0"/>
                        </a:rPr>
                        <a:t>Tuesday 19th Nov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solidFill>
                            <a:srgbClr val="000000"/>
                          </a:solidFill>
                          <a:effectLst/>
                          <a:latin typeface="Futura (Light)" panose="020B7200000000000000" pitchFamily="34" charset="0"/>
                        </a:rPr>
                        <a:t>Wednesday 20th Nov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solidFill>
                            <a:srgbClr val="000000"/>
                          </a:solidFill>
                          <a:effectLst/>
                          <a:latin typeface="Futura (Light)" panose="020B7200000000000000" pitchFamily="34" charset="0"/>
                        </a:rPr>
                        <a:t>Thursday 21st Nov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solidFill>
                            <a:srgbClr val="000000"/>
                          </a:solidFill>
                          <a:effectLst/>
                          <a:latin typeface="Futura (Light)" panose="020B7200000000000000" pitchFamily="34" charset="0"/>
                        </a:rPr>
                        <a:t>Friday 22nd Nov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724969994"/>
                  </a:ext>
                </a:extLst>
              </a:tr>
              <a:tr h="213028">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662127490"/>
                  </a:ext>
                </a:extLst>
              </a:tr>
              <a:tr h="213028">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GB"/>
                    </a:p>
                  </a:txBody>
                  <a:tcPr/>
                </a:tc>
                <a:tc vMerge="1">
                  <a:txBody>
                    <a:bodyPr/>
                    <a:lstStyle/>
                    <a:p>
                      <a:endParaRPr lang="en-GB"/>
                    </a:p>
                  </a:txBody>
                  <a:tcPr/>
                </a:tc>
                <a:tc rowSpan="2">
                  <a:txBody>
                    <a:bodyPr/>
                    <a:lstStyle/>
                    <a:p>
                      <a:pPr algn="ctr" fontAlgn="ctr"/>
                      <a:r>
                        <a:rPr lang="en-GB" sz="700" b="0" i="0" u="none" strike="noStrike">
                          <a:solidFill>
                            <a:srgbClr val="000000"/>
                          </a:solidFill>
                          <a:effectLst/>
                          <a:latin typeface="Futura (Light)" panose="020B7200000000000000" pitchFamily="34" charset="0"/>
                        </a:rPr>
                        <a:t>08:30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solidFill>
                            <a:srgbClr val="000000"/>
                          </a:solidFill>
                          <a:effectLst/>
                          <a:latin typeface="Futura (Light)" panose="020B7200000000000000" pitchFamily="34" charset="0"/>
                        </a:rPr>
                        <a:t>French/Spanish Writing 1h/1h 15m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solidFill>
                            <a:srgbClr val="000000"/>
                          </a:solidFill>
                          <a:effectLst/>
                          <a:latin typeface="Futura (Light)" panose="020B7200000000000000" pitchFamily="34" charset="0"/>
                        </a:rPr>
                        <a:t>Maths 3                               1h 30m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solidFill>
                            <a:srgbClr val="000000"/>
                          </a:solidFill>
                          <a:effectLst/>
                          <a:latin typeface="Futura (Light)" panose="020B7200000000000000" pitchFamily="34" charset="0"/>
                        </a:rPr>
                        <a:t>Computer Science 2          1h 30m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algn="ctr" fontAlgn="ctr"/>
                      <a:r>
                        <a:rPr lang="en-GB" sz="900" b="0" i="0" u="none" strike="noStrike">
                          <a:solidFill>
                            <a:srgbClr val="000000"/>
                          </a:solidFill>
                          <a:effectLst/>
                          <a:latin typeface="Futura (Light)" panose="020B7200000000000000" pitchFamily="34" charset="0"/>
                        </a:rPr>
                        <a:t>CAREERS FAIR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algn="ctr" fontAlgn="ctr"/>
                      <a:r>
                        <a:rPr lang="en-GB" sz="900" b="0" i="0" u="none" strike="noStrike">
                          <a:solidFill>
                            <a:srgbClr val="000000"/>
                          </a:solidFill>
                          <a:effectLst/>
                          <a:latin typeface="Futura (Light)" panose="020B7200000000000000" pitchFamily="34" charset="0"/>
                        </a:rPr>
                        <a:t>Art - 5h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65435665"/>
                  </a:ext>
                </a:extLst>
              </a:tr>
              <a:tr h="217154">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850268675"/>
                  </a:ext>
                </a:extLst>
              </a:tr>
              <a:tr h="213028">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GB"/>
                    </a:p>
                  </a:txBody>
                  <a:tcPr/>
                </a:tc>
                <a:tc vMerge="1">
                  <a:txBody>
                    <a:bodyPr/>
                    <a:lstStyle/>
                    <a:p>
                      <a:endParaRPr lang="en-GB"/>
                    </a:p>
                  </a:txBody>
                  <a:tcPr/>
                </a:tc>
                <a:tc rowSpan="2">
                  <a:txBody>
                    <a:bodyPr/>
                    <a:lstStyle/>
                    <a:p>
                      <a:pPr algn="ctr" fontAlgn="ctr"/>
                      <a:r>
                        <a:rPr lang="en-GB" sz="700" b="0" i="0" u="none" strike="noStrike">
                          <a:solidFill>
                            <a:srgbClr val="000000"/>
                          </a:solidFill>
                          <a:effectLst/>
                          <a:latin typeface="Futura (Light)" panose="020B7200000000000000" pitchFamily="34" charset="0"/>
                        </a:rPr>
                        <a:t>12:00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solidFill>
                            <a:srgbClr val="000000"/>
                          </a:solidFill>
                          <a:effectLst/>
                          <a:latin typeface="Futura (Light)" panose="020B7200000000000000"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rowSpan="2">
                  <a:txBody>
                    <a:bodyPr/>
                    <a:lstStyle/>
                    <a:p>
                      <a:pPr algn="ctr" fontAlgn="ctr"/>
                      <a:r>
                        <a:rPr lang="en-GB" sz="700" b="0" i="0" u="none" strike="noStrike">
                          <a:solidFill>
                            <a:srgbClr val="000000"/>
                          </a:solidFill>
                          <a:effectLst/>
                          <a:latin typeface="Futura (Light)" panose="020B7200000000000000"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900" b="0" i="0" u="none" strike="noStrike">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0000"/>
                    </a:solidFill>
                  </a:tcPr>
                </a:tc>
                <a:tc vMerge="1">
                  <a:txBody>
                    <a:bodyPr/>
                    <a:lstStyle/>
                    <a:p>
                      <a:endParaRPr lang="en-GB"/>
                    </a:p>
                  </a:txBody>
                  <a:tcPr/>
                </a:tc>
                <a:tc vMerge="1">
                  <a:txBody>
                    <a:bodyPr/>
                    <a:lstStyle/>
                    <a:p>
                      <a:endParaRPr lang="en-GB"/>
                    </a:p>
                  </a:txBody>
                  <a:tcPr/>
                </a:tc>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698578729"/>
                  </a:ext>
                </a:extLst>
              </a:tr>
              <a:tr h="213028">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fontAlgn="ctr"/>
                      <a:r>
                        <a:rPr lang="en-GB" sz="900" b="0" i="0" u="none" strike="noStrike">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0000"/>
                    </a:solidFill>
                  </a:tcPr>
                </a:tc>
                <a:tc vMerge="1">
                  <a:txBody>
                    <a:bodyPr/>
                    <a:lstStyle/>
                    <a:p>
                      <a:endParaRPr lang="en-GB"/>
                    </a:p>
                  </a:txBody>
                  <a:tcPr/>
                </a:tc>
                <a:tc vMerge="1">
                  <a:txBody>
                    <a:bodyPr/>
                    <a:lstStyle/>
                    <a:p>
                      <a:endParaRPr lang="en-GB"/>
                    </a:p>
                  </a:txBody>
                  <a:tcPr/>
                </a:tc>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62908202"/>
                  </a:ext>
                </a:extLst>
              </a:tr>
              <a:tr h="213028">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GB"/>
                    </a:p>
                  </a:txBody>
                  <a:tcPr/>
                </a:tc>
                <a:tc vMerge="1">
                  <a:txBody>
                    <a:bodyPr/>
                    <a:lstStyle/>
                    <a:p>
                      <a:endParaRPr lang="en-GB"/>
                    </a:p>
                  </a:txBody>
                  <a:tcPr/>
                </a:tc>
                <a:tc rowSpan="2">
                  <a:txBody>
                    <a:bodyPr/>
                    <a:lstStyle/>
                    <a:p>
                      <a:pPr algn="ctr" fontAlgn="ctr"/>
                      <a:r>
                        <a:rPr lang="en-GB" sz="700" b="0" i="0" u="none" strike="noStrike">
                          <a:solidFill>
                            <a:srgbClr val="000000"/>
                          </a:solidFill>
                          <a:effectLst/>
                          <a:latin typeface="Futura (Light)" panose="020B7200000000000000" pitchFamily="34" charset="0"/>
                        </a:rPr>
                        <a:t>13:55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solidFill>
                            <a:srgbClr val="000000"/>
                          </a:solidFill>
                          <a:effectLst/>
                          <a:latin typeface="Futura (Light)" panose="020B7200000000000000" pitchFamily="34" charset="0"/>
                        </a:rPr>
                        <a:t>iMedia 1h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solidFill>
                            <a:srgbClr val="000000"/>
                          </a:solidFill>
                          <a:effectLst/>
                          <a:latin typeface="Futura (Light)" panose="020B7200000000000000" pitchFamily="34" charset="0"/>
                        </a:rPr>
                        <a:t>History 2                                            1h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900" b="0" i="0" u="none" strike="noStrike">
                          <a:solidFill>
                            <a:srgbClr val="000000"/>
                          </a:solidFill>
                          <a:effectLst/>
                          <a:latin typeface="Futura (Light)" panose="020B7200000000000000" pitchFamily="34" charset="0"/>
                        </a:rPr>
                        <a:t>Drama                                             1h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511085268"/>
                  </a:ext>
                </a:extLst>
              </a:tr>
              <a:tr h="213028">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endParaRPr lang="en-GB" sz="700" b="0" i="0" u="none" strike="noStrike">
                        <a:solidFill>
                          <a:srgbClr val="000000"/>
                        </a:solidFill>
                        <a:effectLst/>
                        <a:latin typeface="Calibri" panose="020F0502020204030204" pitchFamily="34" charset="0"/>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619583434"/>
                  </a:ext>
                </a:extLst>
              </a:tr>
              <a:tr h="213028">
                <a:tc>
                  <a:txBody>
                    <a:bodyPr/>
                    <a:lstStyle/>
                    <a:p>
                      <a:pPr algn="l" fontAlgn="b"/>
                      <a:endParaRPr lang="en-GB"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ctr"/>
                      <a:endParaRPr lang="en-GB" sz="500" b="0" i="0" u="none" strike="noStrike">
                        <a:solidFill>
                          <a:srgbClr val="000000"/>
                        </a:solidFill>
                        <a:effectLst/>
                        <a:latin typeface="Calibri" panose="020F0502020204030204" pitchFamily="34" charset="0"/>
                      </a:endParaRPr>
                    </a:p>
                  </a:txBody>
                  <a:tcPr marL="0" marR="0" marT="0" marB="0" vert="vert27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500" b="0" i="0" u="none" strike="noStrike">
                        <a:solidFill>
                          <a:srgbClr val="000000"/>
                        </a:solidFill>
                        <a:effectLst/>
                        <a:latin typeface="Futura (Light)" panose="020B7200000000000000"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gridSpan="6">
                  <a:txBody>
                    <a:bodyPr/>
                    <a:lstStyle/>
                    <a:p>
                      <a:pPr algn="l" fontAlgn="ctr"/>
                      <a:r>
                        <a:rPr lang="en-GB" sz="600" b="0" i="0" u="none" strike="noStrike">
                          <a:solidFill>
                            <a:srgbClr val="000000"/>
                          </a:solidFill>
                          <a:effectLst/>
                          <a:latin typeface="Futura (Light)" panose="020B7200000000000000" pitchFamily="34" charset="0"/>
                        </a:rPr>
                        <a:t>*French and Spanish speaking exams will begin on Thursday 28th November. Students will be informed of their 20 minute slot and specific date in due course*</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endParaRPr lang="en-GB"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839379703"/>
                  </a:ext>
                </a:extLst>
              </a:tr>
              <a:tr h="213028">
                <a:tc>
                  <a:txBody>
                    <a:bodyPr/>
                    <a:lstStyle/>
                    <a:p>
                      <a:pPr algn="l" fontAlgn="b"/>
                      <a:endParaRPr lang="en-GB"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ctr"/>
                      <a:endParaRPr lang="en-GB" sz="500" b="0" i="0" u="none" strike="noStrike">
                        <a:solidFill>
                          <a:srgbClr val="000000"/>
                        </a:solidFill>
                        <a:effectLst/>
                        <a:latin typeface="Calibri" panose="020F0502020204030204" pitchFamily="34" charset="0"/>
                      </a:endParaRPr>
                    </a:p>
                  </a:txBody>
                  <a:tcPr marL="0" marR="0" marT="0" marB="0" vert="vert270" anchor="ctr">
                    <a:lnL>
                      <a:noFill/>
                    </a:lnL>
                    <a:lnR>
                      <a:noFill/>
                    </a:lnR>
                    <a:lnT>
                      <a:noFill/>
                    </a:lnT>
                    <a:lnB>
                      <a:noFill/>
                    </a:lnB>
                  </a:tcPr>
                </a:tc>
                <a:tc>
                  <a:txBody>
                    <a:bodyPr/>
                    <a:lstStyle/>
                    <a:p>
                      <a:pPr algn="l" fontAlgn="b"/>
                      <a:endParaRPr lang="en-GB" sz="500" b="0" i="0" u="none" strike="noStrike">
                        <a:solidFill>
                          <a:srgbClr val="000000"/>
                        </a:solidFill>
                        <a:effectLst/>
                        <a:latin typeface="Futura (Light)" panose="020B7200000000000000" pitchFamily="34" charset="0"/>
                      </a:endParaRPr>
                    </a:p>
                  </a:txBody>
                  <a:tcPr marL="0" marR="0" marT="0" marB="0" anchor="b">
                    <a:lnL>
                      <a:noFill/>
                    </a:lnL>
                    <a:lnR>
                      <a:noFill/>
                    </a:lnR>
                    <a:lnT>
                      <a:noFill/>
                    </a:lnT>
                    <a:lnB>
                      <a:noFill/>
                    </a:lnB>
                  </a:tcPr>
                </a:tc>
                <a:tc>
                  <a:txBody>
                    <a:bodyPr/>
                    <a:lstStyle/>
                    <a:p>
                      <a:pPr algn="l" fontAlgn="b"/>
                      <a:endParaRPr lang="en-GB" sz="500" b="0" i="0" u="none" strike="noStrike">
                        <a:solidFill>
                          <a:srgbClr val="000000"/>
                        </a:solidFill>
                        <a:effectLst/>
                        <a:latin typeface="Futura (Light)" panose="020B7200000000000000" pitchFamily="34" charset="0"/>
                      </a:endParaRPr>
                    </a:p>
                  </a:txBody>
                  <a:tcPr marL="0" marR="0" marT="0" marB="0" anchor="b">
                    <a:lnL>
                      <a:noFill/>
                    </a:lnL>
                    <a:lnR>
                      <a:noFill/>
                    </a:lnR>
                    <a:lnT>
                      <a:noFill/>
                    </a:lnT>
                    <a:lnB>
                      <a:noFill/>
                    </a:lnB>
                  </a:tcPr>
                </a:tc>
                <a:tc>
                  <a:txBody>
                    <a:bodyPr/>
                    <a:lstStyle/>
                    <a:p>
                      <a:pPr algn="ctr" fontAlgn="b"/>
                      <a:endParaRPr lang="en-GB" sz="500" b="0" i="0" u="none" strike="noStrike">
                        <a:solidFill>
                          <a:srgbClr val="000000"/>
                        </a:solidFill>
                        <a:effectLst/>
                        <a:latin typeface="Futura (Light)" panose="020B7200000000000000" pitchFamily="34" charset="0"/>
                      </a:endParaRPr>
                    </a:p>
                  </a:txBody>
                  <a:tcPr marL="0" marR="0" marT="0" marB="0" anchor="b">
                    <a:lnL>
                      <a:noFill/>
                    </a:lnL>
                    <a:lnR>
                      <a:noFill/>
                    </a:lnR>
                    <a:lnT>
                      <a:noFill/>
                    </a:lnT>
                    <a:lnB>
                      <a:noFill/>
                    </a:lnB>
                  </a:tcPr>
                </a:tc>
                <a:tc>
                  <a:txBody>
                    <a:bodyPr/>
                    <a:lstStyle/>
                    <a:p>
                      <a:pPr algn="ctr" fontAlgn="b"/>
                      <a:endParaRPr lang="en-GB" sz="500" b="0" i="0" u="none" strike="noStrike">
                        <a:solidFill>
                          <a:srgbClr val="000000"/>
                        </a:solidFill>
                        <a:effectLst/>
                        <a:latin typeface="Futura (Light)" panose="020B7200000000000000" pitchFamily="34" charset="0"/>
                      </a:endParaRPr>
                    </a:p>
                  </a:txBody>
                  <a:tcPr marL="0" marR="0" marT="0" marB="0" anchor="b">
                    <a:lnL>
                      <a:noFill/>
                    </a:lnL>
                    <a:lnR>
                      <a:noFill/>
                    </a:lnR>
                    <a:lnT>
                      <a:noFill/>
                    </a:lnT>
                    <a:lnB>
                      <a:noFill/>
                    </a:lnB>
                  </a:tcPr>
                </a:tc>
                <a:tc>
                  <a:txBody>
                    <a:bodyPr/>
                    <a:lstStyle/>
                    <a:p>
                      <a:pPr algn="ctr" fontAlgn="b"/>
                      <a:endParaRPr lang="en-GB" sz="500" b="0" i="0" u="none" strike="noStrike">
                        <a:solidFill>
                          <a:srgbClr val="000000"/>
                        </a:solidFill>
                        <a:effectLst/>
                        <a:latin typeface="Futura (Light)" panose="020B7200000000000000" pitchFamily="34" charset="0"/>
                      </a:endParaRPr>
                    </a:p>
                  </a:txBody>
                  <a:tcPr marL="0" marR="0" marT="0" marB="0" anchor="b">
                    <a:lnL>
                      <a:noFill/>
                    </a:lnL>
                    <a:lnR>
                      <a:noFill/>
                    </a:lnR>
                    <a:lnT>
                      <a:noFill/>
                    </a:lnT>
                    <a:lnB>
                      <a:noFill/>
                    </a:lnB>
                  </a:tcPr>
                </a:tc>
                <a:tc>
                  <a:txBody>
                    <a:bodyPr/>
                    <a:lstStyle/>
                    <a:p>
                      <a:pPr algn="ctr" fontAlgn="b"/>
                      <a:endParaRPr lang="en-GB" sz="500" b="0" i="0" u="none" strike="noStrike">
                        <a:solidFill>
                          <a:srgbClr val="000000"/>
                        </a:solidFill>
                        <a:effectLst/>
                        <a:latin typeface="Futura (Light)" panose="020B7200000000000000" pitchFamily="34" charset="0"/>
                      </a:endParaRPr>
                    </a:p>
                  </a:txBody>
                  <a:tcPr marL="0" marR="0" marT="0" marB="0" anchor="b">
                    <a:lnL>
                      <a:noFill/>
                    </a:lnL>
                    <a:lnR>
                      <a:noFill/>
                    </a:lnR>
                    <a:lnT>
                      <a:noFill/>
                    </a:lnT>
                    <a:lnB>
                      <a:noFill/>
                    </a:lnB>
                  </a:tcPr>
                </a:tc>
                <a:tc>
                  <a:txBody>
                    <a:bodyPr/>
                    <a:lstStyle/>
                    <a:p>
                      <a:pPr algn="ctr" fontAlgn="b"/>
                      <a:endParaRPr lang="en-GB" sz="500" b="0" i="0" u="none" strike="noStrike">
                        <a:solidFill>
                          <a:srgbClr val="000000"/>
                        </a:solidFill>
                        <a:effectLst/>
                        <a:latin typeface="Futura (Light)" panose="020B7200000000000000" pitchFamily="34" charset="0"/>
                      </a:endParaRPr>
                    </a:p>
                  </a:txBody>
                  <a:tcPr marL="0" marR="0" marT="0" marB="0" anchor="b">
                    <a:lnL>
                      <a:noFill/>
                    </a:lnL>
                    <a:lnR>
                      <a:noFill/>
                    </a:lnR>
                    <a:lnT>
                      <a:noFill/>
                    </a:lnT>
                    <a:lnB>
                      <a:noFill/>
                    </a:lnB>
                  </a:tcPr>
                </a:tc>
                <a:tc>
                  <a:txBody>
                    <a:bodyPr/>
                    <a:lstStyle/>
                    <a:p>
                      <a:pPr algn="l" fontAlgn="b"/>
                      <a:endParaRPr lang="en-GB" sz="5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474615640"/>
                  </a:ext>
                </a:extLst>
              </a:tr>
            </a:tbl>
          </a:graphicData>
        </a:graphic>
      </p:graphicFrame>
      <p:pic>
        <p:nvPicPr>
          <p:cNvPr id="6" name="Picture 5">
            <a:extLst>
              <a:ext uri="{FF2B5EF4-FFF2-40B4-BE49-F238E27FC236}">
                <a16:creationId xmlns:a16="http://schemas.microsoft.com/office/drawing/2014/main" id="{9D28FE7C-A59C-4A3D-867C-7DD2117F76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818" y="95355"/>
            <a:ext cx="1016433" cy="100738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A5A1DBDB-4465-9E1E-8B12-7779655861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3749" y="95355"/>
            <a:ext cx="1016433" cy="10073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144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8708786-E88C-2731-3536-DBB95FA6F8CF}"/>
              </a:ext>
            </a:extLst>
          </p:cNvPr>
          <p:cNvSpPr txBox="1"/>
          <p:nvPr/>
        </p:nvSpPr>
        <p:spPr>
          <a:xfrm>
            <a:off x="542260" y="680483"/>
            <a:ext cx="5773479" cy="8226483"/>
          </a:xfrm>
          <a:prstGeom prst="rect">
            <a:avLst/>
          </a:prstGeom>
          <a:noFill/>
        </p:spPr>
        <p:txBody>
          <a:bodyPr wrap="square">
            <a:spAutoFit/>
          </a:bodyPr>
          <a:lstStyle/>
          <a:p>
            <a:pPr algn="ctr">
              <a:lnSpc>
                <a:spcPct val="107000"/>
              </a:lnSpc>
              <a:spcAft>
                <a:spcPts val="800"/>
              </a:spcAft>
              <a:tabLst>
                <a:tab pos="2346960" algn="l"/>
              </a:tabLst>
            </a:pPr>
            <a:r>
              <a:rPr lang="en-GB" sz="1600" b="1" u="sng" dirty="0">
                <a:effectLst/>
                <a:latin typeface="Futura Md BT" panose="020B0802020204020204" pitchFamily="34" charset="0"/>
                <a:ea typeface="Calibri" panose="020F0502020204030204" pitchFamily="34" charset="0"/>
                <a:cs typeface="Times New Roman" panose="02020603050405020304" pitchFamily="18" charset="0"/>
              </a:rPr>
              <a:t>English Language and English Literature</a:t>
            </a:r>
          </a:p>
          <a:p>
            <a:pPr algn="ctr">
              <a:lnSpc>
                <a:spcPct val="107000"/>
              </a:lnSpc>
              <a:spcAft>
                <a:spcPts val="800"/>
              </a:spcAft>
              <a:tabLst>
                <a:tab pos="2346960" algn="l"/>
              </a:tabLst>
            </a:pPr>
            <a:endParaRPr lang="en-GB" sz="1600" b="1" u="sng" dirty="0">
              <a:effectLst/>
              <a:latin typeface="Futura Md BT" panose="020B0802020204020204" pitchFamily="34" charset="0"/>
              <a:ea typeface="Calibri" panose="020F0502020204030204" pitchFamily="34" charset="0"/>
              <a:cs typeface="Times New Roman" panose="02020603050405020304" pitchFamily="18" charset="0"/>
            </a:endParaRPr>
          </a:p>
          <a:p>
            <a:pPr>
              <a:lnSpc>
                <a:spcPct val="107000"/>
              </a:lnSpc>
              <a:spcAft>
                <a:spcPts val="800"/>
              </a:spcAft>
              <a:tabLst>
                <a:tab pos="2346960" algn="l"/>
              </a:tabLst>
            </a:pPr>
            <a:r>
              <a:rPr lang="en-GB" sz="1600" dirty="0">
                <a:effectLst/>
                <a:latin typeface="Futura (Light)" panose="020B7200000000000000" pitchFamily="34" charset="0"/>
                <a:ea typeface="Calibri" panose="020F0502020204030204" pitchFamily="34" charset="0"/>
                <a:cs typeface="Times New Roman" panose="02020603050405020304" pitchFamily="18" charset="0"/>
              </a:rPr>
              <a:t>Your PPE exams are </a:t>
            </a:r>
            <a:r>
              <a:rPr lang="en-GB" sz="1600" dirty="0">
                <a:effectLst/>
                <a:latin typeface="Futura Md BT" panose="020B0802020204020204" pitchFamily="34" charset="0"/>
                <a:ea typeface="Calibri" panose="020F0502020204030204" pitchFamily="34" charset="0"/>
                <a:cs typeface="Times New Roman" panose="02020603050405020304" pitchFamily="18" charset="0"/>
              </a:rPr>
              <a:t>Language, Paper One </a:t>
            </a:r>
            <a:r>
              <a:rPr lang="en-GB" sz="1600" dirty="0">
                <a:effectLst/>
                <a:latin typeface="Futura (Light)" panose="020B7200000000000000" pitchFamily="34" charset="0"/>
                <a:ea typeface="Calibri" panose="020F0502020204030204" pitchFamily="34" charset="0"/>
                <a:cs typeface="Times New Roman" panose="02020603050405020304" pitchFamily="18" charset="0"/>
              </a:rPr>
              <a:t>and </a:t>
            </a:r>
            <a:r>
              <a:rPr lang="en-GB" sz="1600" dirty="0">
                <a:effectLst/>
                <a:latin typeface="Futura Md BT" panose="020B0802020204020204" pitchFamily="34" charset="0"/>
                <a:ea typeface="Calibri" panose="020F0502020204030204" pitchFamily="34" charset="0"/>
                <a:cs typeface="Times New Roman" panose="02020603050405020304" pitchFamily="18" charset="0"/>
              </a:rPr>
              <a:t>Two</a:t>
            </a:r>
            <a:r>
              <a:rPr lang="en-GB" sz="1600" dirty="0">
                <a:effectLst/>
                <a:latin typeface="Futura (Light)" panose="020B7200000000000000" pitchFamily="34" charset="0"/>
                <a:ea typeface="Calibri" panose="020F0502020204030204" pitchFamily="34" charset="0"/>
                <a:cs typeface="Times New Roman" panose="02020603050405020304" pitchFamily="18" charset="0"/>
              </a:rPr>
              <a:t>. </a:t>
            </a:r>
            <a:r>
              <a:rPr lang="en-GB" sz="1600" dirty="0">
                <a:effectLst/>
                <a:latin typeface="Futura Md BT" panose="020B0802020204020204" pitchFamily="34" charset="0"/>
                <a:ea typeface="Calibri" panose="020F0502020204030204" pitchFamily="34" charset="0"/>
                <a:cs typeface="Times New Roman" panose="02020603050405020304" pitchFamily="18" charset="0"/>
              </a:rPr>
              <a:t>An abridged version of a Literature Paper </a:t>
            </a:r>
            <a:r>
              <a:rPr lang="en-GB" sz="1600" dirty="0">
                <a:effectLst/>
                <a:latin typeface="Futura (Light)" panose="020B7200000000000000" pitchFamily="34" charset="0"/>
                <a:ea typeface="Calibri" panose="020F0502020204030204" pitchFamily="34" charset="0"/>
                <a:cs typeface="Times New Roman" panose="02020603050405020304" pitchFamily="18" charset="0"/>
              </a:rPr>
              <a:t>containing a question on </a:t>
            </a:r>
            <a:r>
              <a:rPr lang="en-GB" sz="1600" dirty="0">
                <a:effectLst/>
                <a:latin typeface="Futura Md BT" panose="020B0802020204020204" pitchFamily="34" charset="0"/>
                <a:ea typeface="Calibri" panose="020F0502020204030204" pitchFamily="34" charset="0"/>
                <a:cs typeface="Times New Roman" panose="02020603050405020304" pitchFamily="18" charset="0"/>
              </a:rPr>
              <a:t>`Macbeth` </a:t>
            </a:r>
            <a:r>
              <a:rPr lang="en-GB" sz="1600" dirty="0">
                <a:effectLst/>
                <a:latin typeface="Futura (Light)" panose="020B7200000000000000" pitchFamily="34" charset="0"/>
                <a:ea typeface="Calibri" panose="020F0502020204030204" pitchFamily="34" charset="0"/>
                <a:cs typeface="Times New Roman" panose="02020603050405020304" pitchFamily="18" charset="0"/>
              </a:rPr>
              <a:t>and </a:t>
            </a:r>
            <a:r>
              <a:rPr lang="en-GB" sz="1600" dirty="0">
                <a:effectLst/>
                <a:latin typeface="Futura Md BT" panose="020B0802020204020204" pitchFamily="34" charset="0"/>
                <a:ea typeface="Calibri" panose="020F0502020204030204" pitchFamily="34" charset="0"/>
                <a:cs typeface="Times New Roman" panose="02020603050405020304" pitchFamily="18" charset="0"/>
              </a:rPr>
              <a:t>two unseen poetry questions</a:t>
            </a:r>
            <a:r>
              <a:rPr lang="en-GB" sz="1600" dirty="0">
                <a:effectLst/>
                <a:latin typeface="Futura (Light)" panose="020B7200000000000000" pitchFamily="34" charset="0"/>
                <a:ea typeface="Calibri" panose="020F0502020204030204" pitchFamily="34" charset="0"/>
                <a:cs typeface="Times New Roman" panose="02020603050405020304" pitchFamily="18" charset="0"/>
              </a:rPr>
              <a:t>. </a:t>
            </a:r>
          </a:p>
          <a:p>
            <a:pPr>
              <a:lnSpc>
                <a:spcPct val="107000"/>
              </a:lnSpc>
              <a:spcAft>
                <a:spcPts val="800"/>
              </a:spcAft>
              <a:tabLst>
                <a:tab pos="2346960" algn="l"/>
              </a:tabLst>
            </a:pPr>
            <a:r>
              <a:rPr lang="en-GB" sz="1600" u="sng" dirty="0">
                <a:effectLst/>
                <a:latin typeface="Futura Md BT" panose="020B0802020204020204" pitchFamily="34" charset="0"/>
                <a:ea typeface="Calibri" panose="020F0502020204030204" pitchFamily="34" charset="0"/>
                <a:cs typeface="Times New Roman" panose="02020603050405020304" pitchFamily="18" charset="0"/>
              </a:rPr>
              <a:t>Language Papers are for 1 hour and 45 minutes </a:t>
            </a:r>
            <a:r>
              <a:rPr lang="en-GB" sz="1600" dirty="0">
                <a:effectLst/>
                <a:latin typeface="Futura Md BT" panose="020B0802020204020204" pitchFamily="34" charset="0"/>
                <a:ea typeface="Calibri" panose="020F0502020204030204" pitchFamily="34" charset="0"/>
                <a:cs typeface="Times New Roman" panose="02020603050405020304" pitchFamily="18" charset="0"/>
              </a:rPr>
              <a:t>and </a:t>
            </a:r>
            <a:r>
              <a:rPr lang="en-GB" sz="1600" u="sng" dirty="0">
                <a:effectLst/>
                <a:latin typeface="Futura Md BT" panose="020B0802020204020204" pitchFamily="34" charset="0"/>
                <a:ea typeface="Calibri" panose="020F0502020204030204" pitchFamily="34" charset="0"/>
                <a:cs typeface="Times New Roman" panose="02020603050405020304" pitchFamily="18" charset="0"/>
              </a:rPr>
              <a:t>Literature is for 1 hour and 45 minutes.</a:t>
            </a:r>
          </a:p>
          <a:p>
            <a:pPr>
              <a:lnSpc>
                <a:spcPct val="107000"/>
              </a:lnSpc>
              <a:spcAft>
                <a:spcPts val="800"/>
              </a:spcAft>
              <a:tabLst>
                <a:tab pos="2346960" algn="l"/>
              </a:tabLst>
            </a:pPr>
            <a:r>
              <a:rPr lang="en-GB" sz="1600" dirty="0">
                <a:effectLst/>
                <a:latin typeface="Futura (Light)" panose="020B7200000000000000" pitchFamily="34" charset="0"/>
                <a:ea typeface="Calibri" panose="020F0502020204030204" pitchFamily="34" charset="0"/>
                <a:cs typeface="Times New Roman" panose="02020603050405020304" pitchFamily="18" charset="0"/>
              </a:rPr>
              <a:t>After these PPEs, you will complete green pen work and look at exemplars to close the gap in your learning.</a:t>
            </a:r>
          </a:p>
          <a:p>
            <a:pPr>
              <a:lnSpc>
                <a:spcPct val="107000"/>
              </a:lnSpc>
              <a:spcAft>
                <a:spcPts val="800"/>
              </a:spcAft>
              <a:tabLst>
                <a:tab pos="2346960" algn="l"/>
              </a:tabLst>
            </a:pPr>
            <a:endParaRPr lang="en-GB" sz="1600" dirty="0">
              <a:effectLst/>
              <a:latin typeface="Futura (Light)" panose="020B7200000000000000" pitchFamily="34" charset="0"/>
              <a:ea typeface="Calibri" panose="020F0502020204030204" pitchFamily="34" charset="0"/>
              <a:cs typeface="Times New Roman" panose="02020603050405020304" pitchFamily="18" charset="0"/>
            </a:endParaRPr>
          </a:p>
          <a:p>
            <a:pPr>
              <a:lnSpc>
                <a:spcPct val="107000"/>
              </a:lnSpc>
              <a:spcAft>
                <a:spcPts val="800"/>
              </a:spcAft>
              <a:tabLst>
                <a:tab pos="2346960" algn="l"/>
              </a:tabLst>
            </a:pPr>
            <a:r>
              <a:rPr lang="en-GB" sz="1600" dirty="0">
                <a:effectLst/>
                <a:latin typeface="Futura Md BT" panose="020B0802020204020204" pitchFamily="34" charset="0"/>
                <a:ea typeface="Calibri" panose="020F0502020204030204" pitchFamily="34" charset="0"/>
                <a:cs typeface="Times New Roman" panose="02020603050405020304" pitchFamily="18" charset="0"/>
              </a:rPr>
              <a:t>What are we doing to support you?</a:t>
            </a:r>
          </a:p>
          <a:p>
            <a:pPr marL="342900" lvl="0" indent="-342900">
              <a:lnSpc>
                <a:spcPct val="107000"/>
              </a:lnSpc>
              <a:buFont typeface="Symbol" panose="05050102010706020507" pitchFamily="18" charset="2"/>
              <a:buChar char=""/>
              <a:tabLst>
                <a:tab pos="2346960" algn="l"/>
              </a:tabLst>
            </a:pPr>
            <a:r>
              <a:rPr lang="en-GB" sz="1600" dirty="0">
                <a:effectLst/>
                <a:latin typeface="Futura (Light)" panose="020B7200000000000000" pitchFamily="34" charset="0"/>
                <a:ea typeface="Calibri" panose="020F0502020204030204" pitchFamily="34" charset="0"/>
                <a:cs typeface="Times New Roman" panose="02020603050405020304" pitchFamily="18" charset="0"/>
              </a:rPr>
              <a:t>Directing you with this crib sheet about what to revise.</a:t>
            </a:r>
          </a:p>
          <a:p>
            <a:pPr marL="342900" lvl="0" indent="-342900">
              <a:lnSpc>
                <a:spcPct val="107000"/>
              </a:lnSpc>
              <a:buFont typeface="Symbol" panose="05050102010706020507" pitchFamily="18" charset="2"/>
              <a:buChar char=""/>
              <a:tabLst>
                <a:tab pos="2346960" algn="l"/>
              </a:tabLst>
            </a:pPr>
            <a:r>
              <a:rPr lang="en-GB" sz="1600" dirty="0">
                <a:effectLst/>
                <a:latin typeface="Futura (Light)" panose="020B7200000000000000" pitchFamily="34" charset="0"/>
                <a:ea typeface="Calibri" panose="020F0502020204030204" pitchFamily="34" charset="0"/>
                <a:cs typeface="Times New Roman" panose="02020603050405020304" pitchFamily="18" charset="0"/>
              </a:rPr>
              <a:t>Offering period six sessions tailored to recap Language content and `Macbeth`.</a:t>
            </a:r>
          </a:p>
          <a:p>
            <a:pPr marL="342900" lvl="0" indent="-342900">
              <a:lnSpc>
                <a:spcPct val="107000"/>
              </a:lnSpc>
              <a:buFont typeface="Symbol" panose="05050102010706020507" pitchFamily="18" charset="2"/>
              <a:buChar char=""/>
              <a:tabLst>
                <a:tab pos="2346960" algn="l"/>
              </a:tabLst>
            </a:pPr>
            <a:r>
              <a:rPr lang="en-GB" sz="1600" dirty="0">
                <a:effectLst/>
                <a:latin typeface="Futura (Light)" panose="020B7200000000000000" pitchFamily="34" charset="0"/>
                <a:ea typeface="Calibri" panose="020F0502020204030204" pitchFamily="34" charset="0"/>
                <a:cs typeface="Times New Roman" panose="02020603050405020304" pitchFamily="18" charset="0"/>
              </a:rPr>
              <a:t>Resources personalised for you will be on Satchel One.</a:t>
            </a:r>
          </a:p>
          <a:p>
            <a:pPr marL="342900" lvl="0" indent="-342900">
              <a:lnSpc>
                <a:spcPct val="107000"/>
              </a:lnSpc>
              <a:buFont typeface="Symbol" panose="05050102010706020507" pitchFamily="18" charset="2"/>
              <a:buChar char=""/>
              <a:tabLst>
                <a:tab pos="2346960" algn="l"/>
              </a:tabLst>
            </a:pPr>
            <a:r>
              <a:rPr lang="en-GB" sz="1600" dirty="0">
                <a:effectLst/>
                <a:latin typeface="Futura (Light)" panose="020B7200000000000000" pitchFamily="34" charset="0"/>
                <a:ea typeface="Calibri" panose="020F0502020204030204" pitchFamily="34" charset="0"/>
                <a:cs typeface="Times New Roman" panose="02020603050405020304" pitchFamily="18" charset="0"/>
              </a:rPr>
              <a:t>We have revised Language and `Macbeth` previously, so use your resources and class notes .</a:t>
            </a:r>
          </a:p>
          <a:p>
            <a:pPr marL="342900" lvl="0" indent="-342900">
              <a:lnSpc>
                <a:spcPct val="107000"/>
              </a:lnSpc>
              <a:spcAft>
                <a:spcPts val="800"/>
              </a:spcAft>
              <a:buFont typeface="Symbol" panose="05050102010706020507" pitchFamily="18" charset="2"/>
              <a:buChar char=""/>
              <a:tabLst>
                <a:tab pos="2346960" algn="l"/>
              </a:tabLst>
            </a:pPr>
            <a:r>
              <a:rPr lang="en-GB" sz="1600" dirty="0">
                <a:effectLst/>
                <a:latin typeface="Futura (Light)" panose="020B7200000000000000" pitchFamily="34" charset="0"/>
                <a:ea typeface="Calibri" panose="020F0502020204030204" pitchFamily="34" charset="0"/>
                <a:cs typeface="Times New Roman" panose="02020603050405020304" pitchFamily="18" charset="0"/>
              </a:rPr>
              <a:t>Speak to your teacher if you need further guidance/any work checked. </a:t>
            </a:r>
          </a:p>
          <a:p>
            <a:pPr marL="342900" lvl="0" indent="-342900">
              <a:lnSpc>
                <a:spcPct val="107000"/>
              </a:lnSpc>
              <a:spcAft>
                <a:spcPts val="800"/>
              </a:spcAft>
              <a:buFont typeface="Symbol" panose="05050102010706020507" pitchFamily="18" charset="2"/>
              <a:buChar char=""/>
              <a:tabLst>
                <a:tab pos="2346960" algn="l"/>
              </a:tabLst>
            </a:pPr>
            <a:endParaRPr lang="en-GB" dirty="0">
              <a:latin typeface="Futura (Light)" panose="020B7200000000000000" pitchFamily="34" charset="0"/>
              <a:ea typeface="Calibri" panose="020F0502020204030204" pitchFamily="34" charset="0"/>
              <a:cs typeface="Times New Roman" panose="02020603050405020304" pitchFamily="18" charset="0"/>
            </a:endParaRPr>
          </a:p>
          <a:p>
            <a:pPr>
              <a:lnSpc>
                <a:spcPct val="107000"/>
              </a:lnSpc>
              <a:spcAft>
                <a:spcPts val="800"/>
              </a:spcAft>
              <a:tabLst>
                <a:tab pos="2346960" algn="l"/>
              </a:tabLst>
            </a:pPr>
            <a:r>
              <a:rPr lang="en-GB" dirty="0">
                <a:effectLst/>
                <a:latin typeface="Calibri" panose="020F0502020204030204" pitchFamily="34" charset="0"/>
                <a:ea typeface="Calibri" panose="020F0502020204030204" pitchFamily="34" charset="0"/>
                <a:cs typeface="Times New Roman" panose="02020603050405020304" pitchFamily="18" charset="0"/>
              </a:rPr>
              <a:t> </a:t>
            </a:r>
            <a:r>
              <a:rPr lang="en-GB" b="1" i="1" dirty="0">
                <a:effectLst/>
                <a:latin typeface="Calibri" panose="020F0502020204030204" pitchFamily="34" charset="0"/>
                <a:ea typeface="Calibri" panose="020F0502020204030204" pitchFamily="34" charset="0"/>
                <a:cs typeface="Times New Roman" panose="02020603050405020304" pitchFamily="18" charset="0"/>
              </a:rPr>
              <a:t>These PPE’s are for you to showcase what you CAN DO, and for your teacher to plan future lessons to HELP YOU for the real ones. </a:t>
            </a:r>
          </a:p>
          <a:p>
            <a:pPr>
              <a:lnSpc>
                <a:spcPct val="107000"/>
              </a:lnSpc>
              <a:spcAft>
                <a:spcPts val="800"/>
              </a:spcAft>
              <a:tabLst>
                <a:tab pos="2346960" algn="l"/>
              </a:tabLst>
            </a:pPr>
            <a:r>
              <a:rPr lang="en-GB" b="1" i="1" dirty="0">
                <a:effectLst/>
                <a:latin typeface="Calibri" panose="020F0502020204030204" pitchFamily="34" charset="0"/>
                <a:ea typeface="Calibri" panose="020F0502020204030204" pitchFamily="34" charset="0"/>
                <a:cs typeface="Times New Roman" panose="02020603050405020304" pitchFamily="18" charset="0"/>
              </a:rPr>
              <a:t>Study thoroughly, have rest breaks, and try your best.</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tabLst>
                <a:tab pos="2346960" algn="l"/>
              </a:tabLst>
            </a:pPr>
            <a:endParaRPr lang="en-GB" sz="1600" dirty="0">
              <a:effectLst/>
              <a:latin typeface="Futura (Light)" panose="020B7200000000000000"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37656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EE53794-AFC1-03A4-574F-F8DD485BF6F2}"/>
              </a:ext>
            </a:extLst>
          </p:cNvPr>
          <p:cNvSpPr txBox="1"/>
          <p:nvPr/>
        </p:nvSpPr>
        <p:spPr>
          <a:xfrm>
            <a:off x="476210" y="545186"/>
            <a:ext cx="6054436" cy="3754874"/>
          </a:xfrm>
          <a:prstGeom prst="rect">
            <a:avLst/>
          </a:prstGeom>
          <a:noFill/>
        </p:spPr>
        <p:txBody>
          <a:bodyPr wrap="square">
            <a:spAutoFit/>
          </a:bodyPr>
          <a:lstStyle/>
          <a:p>
            <a:pPr marL="457200" algn="ctr">
              <a:tabLst>
                <a:tab pos="2865755" algn="ctr"/>
                <a:tab pos="5731510" algn="r"/>
              </a:tabLst>
            </a:pPr>
            <a:r>
              <a:rPr lang="en-GB" sz="1400" b="1" u="sng" dirty="0">
                <a:effectLst/>
                <a:latin typeface="Futura Md BT" panose="020B0802020204020204" pitchFamily="34" charset="0"/>
                <a:ea typeface="Calibri" panose="020F0502020204030204" pitchFamily="34" charset="0"/>
                <a:cs typeface="Times New Roman" panose="02020603050405020304" pitchFamily="18" charset="0"/>
              </a:rPr>
              <a:t>English Language, Paper 1</a:t>
            </a:r>
          </a:p>
          <a:p>
            <a:pPr marL="742950" indent="-285750" algn="ctr">
              <a:buFontTx/>
              <a:buChar char="-"/>
              <a:tabLst>
                <a:tab pos="2865755" algn="ctr"/>
                <a:tab pos="5731510" algn="r"/>
              </a:tabLst>
            </a:pPr>
            <a:r>
              <a:rPr lang="en-GB" sz="1400" b="1" u="sng" dirty="0">
                <a:effectLst/>
                <a:latin typeface="Futura Md BT" panose="020B0802020204020204" pitchFamily="34" charset="0"/>
                <a:ea typeface="Calibri" panose="020F0502020204030204" pitchFamily="34" charset="0"/>
                <a:cs typeface="Times New Roman" panose="02020603050405020304" pitchFamily="18" charset="0"/>
              </a:rPr>
              <a:t>1 hour 45 minutes</a:t>
            </a:r>
            <a:endParaRPr lang="en-GB" sz="1400" u="sng" dirty="0">
              <a:latin typeface="Calibri" panose="020F0502020204030204" pitchFamily="34" charset="0"/>
              <a:ea typeface="Calibri" panose="020F0502020204030204" pitchFamily="34" charset="0"/>
              <a:cs typeface="Times New Roman" panose="02020603050405020304" pitchFamily="18" charset="0"/>
            </a:endParaRPr>
          </a:p>
          <a:p>
            <a:pPr marL="457200">
              <a:tabLst>
                <a:tab pos="2865755" algn="ctr"/>
                <a:tab pos="5731510" algn="r"/>
              </a:tabLst>
            </a:pPr>
            <a:r>
              <a:rPr lang="en-GB" sz="1400" b="1" u="sng" dirty="0">
                <a:effectLst/>
                <a:latin typeface="Futura Md BT" panose="020B0802020204020204" pitchFamily="34" charset="0"/>
                <a:ea typeface="Calibri" panose="020F0502020204030204" pitchFamily="34" charset="0"/>
                <a:cs typeface="Times New Roman" panose="02020603050405020304" pitchFamily="18" charset="0"/>
              </a:rPr>
              <a:t>Content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a:tabLst>
                <a:tab pos="2865755" algn="ctr"/>
                <a:tab pos="5731510" algn="r"/>
              </a:tabLst>
            </a:pPr>
            <a:r>
              <a:rPr lang="en-GB" sz="1400" b="1" u="none" strike="noStrike" dirty="0">
                <a:effectLst/>
                <a:latin typeface="Futura Md BT" panose="020B0802020204020204" pitchFamily="34" charset="0"/>
                <a:ea typeface="Calibri" panose="020F0502020204030204" pitchFamily="34"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a:tabLst>
                <a:tab pos="2865755" algn="ctr"/>
                <a:tab pos="5731510" algn="r"/>
              </a:tabLst>
            </a:pPr>
            <a:r>
              <a:rPr lang="en-GB" sz="1400" b="1" dirty="0">
                <a:effectLst/>
                <a:latin typeface="Futura (Light)" panose="020B7200000000000000" pitchFamily="34" charset="0"/>
                <a:ea typeface="Calibri" panose="020F0502020204030204" pitchFamily="34" charset="0"/>
                <a:cs typeface="Times New Roman" panose="02020603050405020304" pitchFamily="18" charset="0"/>
              </a:rPr>
              <a:t>Questions 1-4 answer questions on the Source.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a:tabLst>
                <a:tab pos="2865755" algn="ctr"/>
                <a:tab pos="5731510" algn="r"/>
              </a:tabLst>
            </a:pPr>
            <a:r>
              <a:rPr lang="en-GB" sz="1400" b="1" dirty="0">
                <a:effectLst/>
                <a:latin typeface="Futura (Light)" panose="020B7200000000000000" pitchFamily="34" charset="0"/>
                <a:ea typeface="Calibri" panose="020F0502020204030204" pitchFamily="34" charset="0"/>
                <a:cs typeface="Times New Roman" panose="02020603050405020304" pitchFamily="18" charset="0"/>
              </a:rPr>
              <a:t>Your will be given one Source which is an extract from a fiction text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a:tabLst>
                <a:tab pos="2865755" algn="ctr"/>
                <a:tab pos="5731510" algn="r"/>
              </a:tabLst>
            </a:pPr>
            <a:r>
              <a:rPr lang="en-GB" sz="1400" b="1" u="sng" dirty="0">
                <a:effectLst/>
                <a:latin typeface="Futura (Light)" panose="020B7200000000000000" pitchFamily="34" charset="0"/>
                <a:ea typeface="Calibri" panose="020F0502020204030204" pitchFamily="34" charset="0"/>
                <a:cs typeface="Times New Roman" panose="02020603050405020304" pitchFamily="18" charset="0"/>
              </a:rPr>
              <a:t>Question 5-</a:t>
            </a:r>
            <a:r>
              <a:rPr lang="en-GB" sz="1400" b="1" dirty="0">
                <a:effectLst/>
                <a:latin typeface="Futura (Light)" panose="020B7200000000000000" pitchFamily="34" charset="0"/>
                <a:ea typeface="Calibri" panose="020F0502020204030204" pitchFamily="34" charset="0"/>
                <a:cs typeface="Times New Roman" panose="02020603050405020304" pitchFamily="18" charset="0"/>
              </a:rPr>
              <a:t> Write either a description as suggested by an image or a narrative in response to a statement</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a:tabLst>
                <a:tab pos="2865755" algn="ctr"/>
                <a:tab pos="5731510" algn="r"/>
              </a:tabLst>
            </a:pPr>
            <a:r>
              <a:rPr lang="en-GB" sz="1400" dirty="0">
                <a:effectLst/>
                <a:latin typeface="Futura Md BT" panose="020B0802020204020204" pitchFamily="34" charset="0"/>
                <a:ea typeface="Calibri" panose="020F0502020204030204" pitchFamily="34"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a:tabLst>
                <a:tab pos="2865755" algn="ctr"/>
                <a:tab pos="5731510" algn="r"/>
              </a:tabLst>
            </a:pPr>
            <a:r>
              <a:rPr lang="en-GB" sz="1400" b="1" u="sng" dirty="0">
                <a:effectLst/>
                <a:latin typeface="Futura Md BT" panose="020B0802020204020204" pitchFamily="34" charset="0"/>
                <a:ea typeface="Calibri" panose="020F0502020204030204" pitchFamily="34" charset="0"/>
                <a:cs typeface="Times New Roman" panose="02020603050405020304" pitchFamily="18" charset="0"/>
              </a:rPr>
              <a:t>How to revise: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2865755" algn="ctr"/>
                <a:tab pos="5731510" algn="r"/>
                <a:tab pos="457200" algn="l"/>
                <a:tab pos="2865755" algn="ctr"/>
                <a:tab pos="5731510" algn="r"/>
              </a:tabLst>
            </a:pPr>
            <a:r>
              <a:rPr lang="en-GB" sz="1400" dirty="0">
                <a:effectLst/>
                <a:latin typeface="Futura (Light)" panose="020B7200000000000000" pitchFamily="34" charset="0"/>
                <a:ea typeface="Calibri" panose="020F0502020204030204" pitchFamily="34" charset="0"/>
                <a:cs typeface="Times New Roman" panose="02020603050405020304" pitchFamily="18" charset="0"/>
              </a:rPr>
              <a:t>	Use the Keynotes Power-point that guides you through each question; these will be on Satchel One.</a:t>
            </a:r>
          </a:p>
          <a:p>
            <a:pPr marL="342900" lvl="0" indent="-342900">
              <a:buFont typeface="Arial" panose="020B0604020202020204" pitchFamily="34" charset="0"/>
              <a:buChar char="•"/>
              <a:tabLst>
                <a:tab pos="2865755" algn="ctr"/>
                <a:tab pos="5731510" algn="r"/>
                <a:tab pos="457200" algn="l"/>
                <a:tab pos="2865755" algn="ctr"/>
                <a:tab pos="5731510" algn="r"/>
              </a:tabLst>
            </a:pPr>
            <a:r>
              <a:rPr lang="en-GB" sz="1400" dirty="0">
                <a:effectLst/>
                <a:latin typeface="Futura (Light)" panose="020B7200000000000000" pitchFamily="34" charset="0"/>
                <a:ea typeface="Calibri" panose="020F0502020204030204" pitchFamily="34" charset="0"/>
                <a:cs typeface="Times New Roman" panose="02020603050405020304" pitchFamily="18" charset="0"/>
              </a:rPr>
              <a:t>Re-read class exemplars using your exercise book and any revision completed in period six sessions.</a:t>
            </a:r>
          </a:p>
          <a:p>
            <a:pPr marL="342900" lvl="0" indent="-342900">
              <a:buFont typeface="Arial" panose="020B0604020202020204" pitchFamily="34" charset="0"/>
              <a:buChar char="•"/>
              <a:tabLst>
                <a:tab pos="2865755" algn="ctr"/>
                <a:tab pos="5731510" algn="r"/>
                <a:tab pos="457200" algn="l"/>
                <a:tab pos="2865755" algn="ctr"/>
                <a:tab pos="5731510" algn="r"/>
              </a:tabLst>
            </a:pPr>
            <a:r>
              <a:rPr lang="en-GB" sz="1400" dirty="0">
                <a:effectLst/>
                <a:latin typeface="Futura (Light)" panose="020B7200000000000000" pitchFamily="34" charset="0"/>
                <a:ea typeface="Calibri" panose="020F0502020204030204" pitchFamily="34" charset="0"/>
                <a:cs typeface="Times New Roman" panose="02020603050405020304" pitchFamily="18" charset="0"/>
              </a:rPr>
              <a:t>Use the following webpage to develop your vocabulary for Q5 </a:t>
            </a:r>
          </a:p>
          <a:p>
            <a:pPr marL="342900" lvl="0" indent="-342900">
              <a:buFont typeface="Arial" panose="020B0604020202020204" pitchFamily="34" charset="0"/>
              <a:buChar char="•"/>
              <a:tabLst>
                <a:tab pos="2865755" algn="ctr"/>
                <a:tab pos="5731510" algn="r"/>
                <a:tab pos="457200" algn="l"/>
                <a:tab pos="2865755" algn="ctr"/>
                <a:tab pos="5731510" algn="r"/>
              </a:tabLst>
            </a:pPr>
            <a:r>
              <a:rPr lang="en-GB" sz="1400" dirty="0">
                <a:effectLst/>
                <a:latin typeface="Futura (Light)" panose="020B7200000000000000" pitchFamily="34" charset="0"/>
                <a:ea typeface="Calibri" panose="020F0502020204030204" pitchFamily="34" charset="0"/>
                <a:cs typeface="Times New Roman" panose="02020603050405020304" pitchFamily="18" charset="0"/>
                <a:hlinkClick r:id="rId2"/>
              </a:rPr>
              <a:t>http://anyflip.com/zhhq/olbm</a:t>
            </a:r>
            <a:r>
              <a:rPr lang="en-GB" sz="1400" dirty="0">
                <a:effectLst/>
                <a:latin typeface="Futura (Light)" panose="020B7200000000000000" pitchFamily="34" charset="0"/>
                <a:ea typeface="Calibri" panose="020F0502020204030204" pitchFamily="34" charset="0"/>
                <a:cs typeface="Times New Roman" panose="02020603050405020304" pitchFamily="18" charset="0"/>
              </a:rPr>
              <a:t> </a:t>
            </a:r>
          </a:p>
          <a:p>
            <a:pPr marL="342900" lvl="0" indent="-342900">
              <a:buFont typeface="Arial" panose="020B0604020202020204" pitchFamily="34" charset="0"/>
              <a:buChar char="•"/>
              <a:tabLst>
                <a:tab pos="2865755" algn="ctr"/>
                <a:tab pos="5731510" algn="r"/>
                <a:tab pos="457200" algn="l"/>
                <a:tab pos="2865755" algn="ctr"/>
                <a:tab pos="5731510" algn="r"/>
              </a:tabLst>
            </a:pPr>
            <a:r>
              <a:rPr lang="en-GB" sz="1400" dirty="0">
                <a:effectLst/>
                <a:latin typeface="Futura (Light)" panose="020B7200000000000000" pitchFamily="34" charset="0"/>
                <a:ea typeface="Calibri" panose="020F0502020204030204" pitchFamily="34" charset="0"/>
                <a:cs typeface="Times New Roman" panose="02020603050405020304" pitchFamily="18" charset="0"/>
              </a:rPr>
              <a:t>Read fiction texts, both novels, novellas and short stories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8" name="Table 4">
            <a:extLst>
              <a:ext uri="{FF2B5EF4-FFF2-40B4-BE49-F238E27FC236}">
                <a16:creationId xmlns:a16="http://schemas.microsoft.com/office/drawing/2014/main" id="{5A68330C-EC14-1344-EFC1-D8DA2B4D5322}"/>
              </a:ext>
            </a:extLst>
          </p:cNvPr>
          <p:cNvGraphicFramePr>
            <a:graphicFrameLocks noGrp="1"/>
          </p:cNvGraphicFramePr>
          <p:nvPr>
            <p:extLst>
              <p:ext uri="{D42A27DB-BD31-4B8C-83A1-F6EECF244321}">
                <p14:modId xmlns:p14="http://schemas.microsoft.com/office/powerpoint/2010/main" val="571599697"/>
              </p:ext>
            </p:extLst>
          </p:nvPr>
        </p:nvGraphicFramePr>
        <p:xfrm>
          <a:off x="476210" y="4593265"/>
          <a:ext cx="5784755" cy="4827182"/>
        </p:xfrm>
        <a:graphic>
          <a:graphicData uri="http://schemas.openxmlformats.org/drawingml/2006/table">
            <a:tbl>
              <a:tblPr firstRow="1" bandRow="1"/>
              <a:tblGrid>
                <a:gridCol w="2415109">
                  <a:extLst>
                    <a:ext uri="{9D8B030D-6E8A-4147-A177-3AD203B41FA5}">
                      <a16:colId xmlns:a16="http://schemas.microsoft.com/office/drawing/2014/main" val="2473409566"/>
                    </a:ext>
                  </a:extLst>
                </a:gridCol>
                <a:gridCol w="1104071">
                  <a:extLst>
                    <a:ext uri="{9D8B030D-6E8A-4147-A177-3AD203B41FA5}">
                      <a16:colId xmlns:a16="http://schemas.microsoft.com/office/drawing/2014/main" val="615982401"/>
                    </a:ext>
                  </a:extLst>
                </a:gridCol>
                <a:gridCol w="1038625">
                  <a:extLst>
                    <a:ext uri="{9D8B030D-6E8A-4147-A177-3AD203B41FA5}">
                      <a16:colId xmlns:a16="http://schemas.microsoft.com/office/drawing/2014/main" val="2709261329"/>
                    </a:ext>
                  </a:extLst>
                </a:gridCol>
                <a:gridCol w="1226950">
                  <a:extLst>
                    <a:ext uri="{9D8B030D-6E8A-4147-A177-3AD203B41FA5}">
                      <a16:colId xmlns:a16="http://schemas.microsoft.com/office/drawing/2014/main" val="689725771"/>
                    </a:ext>
                  </a:extLst>
                </a:gridCol>
              </a:tblGrid>
              <a:tr h="815652">
                <a:tc gridSpan="4">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a:r>
                        <a:rPr lang="en-GB" sz="1400" b="1" u="none" dirty="0"/>
                        <a:t>Tick how confident you for each one. </a:t>
                      </a:r>
                    </a:p>
                    <a:p>
                      <a:pPr algn="ctr"/>
                      <a:endParaRPr lang="en-GB" sz="1400" b="1" u="none" dirty="0"/>
                    </a:p>
                    <a:p>
                      <a:pPr algn="ctr"/>
                      <a:r>
                        <a:rPr lang="en-GB" sz="1400" b="1" u="none" dirty="0"/>
                        <a:t>Make sure you are honest. This will allow you to revise more effectively.</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hMerge="1">
                  <a:txBody>
                    <a:bodyPr/>
                    <a:lstStyle/>
                    <a:p>
                      <a:pPr algn="ctr"/>
                      <a:endParaRPr lang="en-GB" sz="1200" b="1" u="sng" dirty="0"/>
                    </a:p>
                  </a:txBody>
                  <a:tcPr/>
                </a:tc>
                <a:tc hMerge="1">
                  <a:txBody>
                    <a:bodyPr/>
                    <a:lstStyle/>
                    <a:p>
                      <a:pPr algn="ctr"/>
                      <a:endParaRPr lang="en-GB" sz="1200" b="1" u="sng" dirty="0"/>
                    </a:p>
                  </a:txBody>
                  <a:tcPr/>
                </a:tc>
                <a:tc hMerge="1">
                  <a:txBody>
                    <a:bodyPr/>
                    <a:lstStyle/>
                    <a:p>
                      <a:pPr algn="ctr"/>
                      <a:endParaRPr lang="en-GB" sz="1200" b="1" u="sng" dirty="0"/>
                    </a:p>
                  </a:txBody>
                  <a:tcPr/>
                </a:tc>
                <a:extLst>
                  <a:ext uri="{0D108BD9-81ED-4DB2-BD59-A6C34878D82A}">
                    <a16:rowId xmlns:a16="http://schemas.microsoft.com/office/drawing/2014/main" val="1453010675"/>
                  </a:ext>
                </a:extLst>
              </a:tr>
              <a:tr h="760233">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a:r>
                        <a:rPr lang="en-GB" sz="1100" b="1" u="sng" dirty="0"/>
                        <a:t>Checklist for English Language Paper 1, Question 5</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a:r>
                        <a:rPr lang="en-GB" sz="1100" b="1" u="sng" dirty="0"/>
                        <a:t>Not Confident </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FF9966"/>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a:r>
                        <a:rPr lang="en-GB" sz="1100" b="1" u="sng" dirty="0"/>
                        <a:t>Somewhat confident </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FFC000">
                        <a:lumMod val="20000"/>
                        <a:lumOff val="80000"/>
                      </a:srgbClr>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a:r>
                        <a:rPr lang="en-GB" sz="1100" b="1" u="sng" dirty="0"/>
                        <a:t>Very confident </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70AD47">
                        <a:lumMod val="20000"/>
                        <a:lumOff val="80000"/>
                      </a:srgbClr>
                    </a:solidFill>
                  </a:tcPr>
                </a:tc>
                <a:extLst>
                  <a:ext uri="{0D108BD9-81ED-4DB2-BD59-A6C34878D82A}">
                    <a16:rowId xmlns:a16="http://schemas.microsoft.com/office/drawing/2014/main" val="111188831"/>
                  </a:ext>
                </a:extLst>
              </a:tr>
              <a:tr h="522644">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r>
                        <a:rPr lang="en-GB" sz="1100" b="1" dirty="0"/>
                        <a:t>Use figurative device for effect such  as similes, metaphors, and personification </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endParaRPr lang="en-GB" sz="1100" dirty="0"/>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endParaRPr lang="en-GB" sz="1100" dirty="0"/>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endParaRPr lang="en-GB" sz="1100" dirty="0"/>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598312027"/>
                  </a:ext>
                </a:extLst>
              </a:tr>
              <a:tr h="264611">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r>
                        <a:rPr lang="en-GB" sz="1100" b="1" dirty="0"/>
                        <a:t>Vary your paragraph lengths for effect </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endParaRPr lang="en-GB" sz="1100" dirty="0"/>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endParaRPr lang="en-GB" sz="1100" dirty="0"/>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endParaRPr lang="en-GB" sz="1100" dirty="0"/>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437628698"/>
                  </a:ext>
                </a:extLst>
              </a:tr>
              <a:tr h="254558">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r>
                        <a:rPr lang="en-GB" sz="1100" b="1" dirty="0"/>
                        <a:t>Use a range of punctuation for effect such as   : ; - ( ) ! ? . C</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endParaRPr lang="en-GB" sz="1100" dirty="0"/>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endParaRPr lang="en-GB" sz="1100" dirty="0"/>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endParaRPr lang="en-GB" sz="1100" dirty="0"/>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3843291706"/>
                  </a:ext>
                </a:extLst>
              </a:tr>
              <a:tr h="612790">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r>
                        <a:rPr lang="en-GB" sz="1100" b="1" dirty="0"/>
                        <a:t>Use structural features accurately (narrative and descriptive) to engage the reader</a:t>
                      </a: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endParaRPr lang="en-GB" sz="11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endParaRPr lang="en-GB" sz="11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endParaRPr lang="en-GB" sz="1100" dirty="0"/>
                    </a:p>
                  </a:txBody>
                  <a:tcP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122005711"/>
                  </a:ext>
                </a:extLst>
              </a:tr>
              <a:tr h="476467">
                <a:tc>
                  <a:txBody>
                    <a:bodyPr/>
                    <a:lstStyle/>
                    <a:p>
                      <a:r>
                        <a:rPr lang="en-GB" sz="1100" b="1" dirty="0"/>
                        <a:t>Use a range of sentence openers such as: triple word colon, adverb, verb etc</a:t>
                      </a: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p>
                      <a:endParaRPr lang="en-GB" sz="11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p>
                      <a:endParaRPr lang="en-GB" sz="11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p>
                      <a:endParaRPr lang="en-GB" sz="1100" dirty="0"/>
                    </a:p>
                  </a:txBody>
                  <a:tcP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653775777"/>
                  </a:ext>
                </a:extLst>
              </a:tr>
              <a:tr h="591292">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r>
                        <a:rPr lang="en-GB" sz="1100" b="1" dirty="0"/>
                        <a:t>Use a range of sentence types such as: simple, compound, or complex sentences </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endParaRPr lang="en-GB" sz="1100" dirty="0"/>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endParaRPr lang="en-GB" sz="1100" dirty="0"/>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endParaRPr lang="en-GB" sz="1100" dirty="0"/>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895969474"/>
                  </a:ext>
                </a:extLst>
              </a:tr>
              <a:tr h="281989">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r>
                        <a:rPr lang="en-GB" sz="1100" b="1" dirty="0"/>
                        <a:t>Use ambitious vocabulary for effect </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endParaRPr lang="en-GB" sz="1100" dirty="0"/>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endParaRPr lang="en-GB" sz="1100" dirty="0"/>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endParaRPr lang="en-GB" sz="1100" dirty="0"/>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708644108"/>
                  </a:ext>
                </a:extLst>
              </a:tr>
            </a:tbl>
          </a:graphicData>
        </a:graphic>
      </p:graphicFrame>
    </p:spTree>
    <p:extLst>
      <p:ext uri="{BB962C8B-B14F-4D97-AF65-F5344CB8AC3E}">
        <p14:creationId xmlns:p14="http://schemas.microsoft.com/office/powerpoint/2010/main" val="2829255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EE53794-AFC1-03A4-574F-F8DD485BF6F2}"/>
              </a:ext>
            </a:extLst>
          </p:cNvPr>
          <p:cNvSpPr txBox="1"/>
          <p:nvPr/>
        </p:nvSpPr>
        <p:spPr>
          <a:xfrm>
            <a:off x="401781" y="155974"/>
            <a:ext cx="6054436" cy="3970318"/>
          </a:xfrm>
          <a:prstGeom prst="rect">
            <a:avLst/>
          </a:prstGeom>
          <a:noFill/>
        </p:spPr>
        <p:txBody>
          <a:bodyPr wrap="square">
            <a:spAutoFit/>
          </a:bodyPr>
          <a:lstStyle/>
          <a:p>
            <a:pPr marL="457200" algn="ctr">
              <a:tabLst>
                <a:tab pos="2865755" algn="ctr"/>
                <a:tab pos="5731510" algn="r"/>
              </a:tabLst>
            </a:pPr>
            <a:r>
              <a:rPr lang="en-GB" sz="1400" b="1" u="sng" dirty="0">
                <a:effectLst/>
                <a:latin typeface="Futura Md BT" panose="020B0802020204020204" pitchFamily="34" charset="0"/>
                <a:ea typeface="Calibri" panose="020F0502020204030204" pitchFamily="34" charset="0"/>
                <a:cs typeface="Times New Roman" panose="02020603050405020304" pitchFamily="18" charset="0"/>
              </a:rPr>
              <a:t>English Language, Paper </a:t>
            </a:r>
            <a:r>
              <a:rPr lang="en-GB" sz="1400" b="1" u="sng" dirty="0">
                <a:latin typeface="Futura Md BT" panose="020B0802020204020204" pitchFamily="34" charset="0"/>
                <a:ea typeface="Calibri" panose="020F0502020204030204" pitchFamily="34" charset="0"/>
                <a:cs typeface="Times New Roman" panose="02020603050405020304" pitchFamily="18" charset="0"/>
              </a:rPr>
              <a:t>2</a:t>
            </a:r>
            <a:endParaRPr lang="en-GB" sz="1400" b="1" u="sng" dirty="0">
              <a:effectLst/>
              <a:latin typeface="Futura Md BT" panose="020B0802020204020204" pitchFamily="34" charset="0"/>
              <a:ea typeface="Calibri" panose="020F0502020204030204" pitchFamily="34" charset="0"/>
              <a:cs typeface="Times New Roman" panose="02020603050405020304" pitchFamily="18" charset="0"/>
            </a:endParaRPr>
          </a:p>
          <a:p>
            <a:pPr marL="742950" indent="-285750" algn="ctr">
              <a:buFontTx/>
              <a:buChar char="-"/>
              <a:tabLst>
                <a:tab pos="2865755" algn="ctr"/>
                <a:tab pos="5731510" algn="r"/>
              </a:tabLst>
            </a:pPr>
            <a:r>
              <a:rPr lang="en-GB" sz="1400" b="1" u="sng" dirty="0">
                <a:effectLst/>
                <a:latin typeface="Futura Md BT" panose="020B0802020204020204" pitchFamily="34" charset="0"/>
                <a:ea typeface="Calibri" panose="020F0502020204030204" pitchFamily="34" charset="0"/>
                <a:cs typeface="Times New Roman" panose="02020603050405020304" pitchFamily="18" charset="0"/>
              </a:rPr>
              <a:t>1 hour 45 minutes</a:t>
            </a:r>
            <a:endParaRPr lang="en-GB" sz="1400" u="sng" dirty="0">
              <a:latin typeface="Calibri" panose="020F0502020204030204" pitchFamily="34" charset="0"/>
              <a:ea typeface="Calibri" panose="020F0502020204030204" pitchFamily="34" charset="0"/>
              <a:cs typeface="Times New Roman" panose="02020603050405020304" pitchFamily="18" charset="0"/>
            </a:endParaRPr>
          </a:p>
          <a:p>
            <a:pPr marL="457200">
              <a:tabLst>
                <a:tab pos="2865755" algn="ctr"/>
                <a:tab pos="5731510" algn="r"/>
              </a:tabLst>
            </a:pPr>
            <a:r>
              <a:rPr lang="en-GB" sz="1400" b="1" u="sng" dirty="0">
                <a:effectLst/>
                <a:latin typeface="Futura Md BT" panose="020B0802020204020204" pitchFamily="34" charset="0"/>
                <a:ea typeface="Calibri" panose="020F0502020204030204" pitchFamily="34" charset="0"/>
                <a:cs typeface="Times New Roman" panose="02020603050405020304" pitchFamily="18" charset="0"/>
              </a:rPr>
              <a:t>Content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a:tabLst>
                <a:tab pos="2865755" algn="ctr"/>
                <a:tab pos="5731510" algn="r"/>
              </a:tabLst>
            </a:pPr>
            <a:r>
              <a:rPr lang="en-GB" sz="1400" b="1" u="none" strike="noStrike" dirty="0">
                <a:effectLst/>
                <a:latin typeface="Futura Md BT" panose="020B0802020204020204" pitchFamily="34" charset="0"/>
                <a:ea typeface="Calibri" panose="020F0502020204030204" pitchFamily="34"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a:tabLst>
                <a:tab pos="2865755" algn="ctr"/>
                <a:tab pos="5731510" algn="r"/>
              </a:tabLst>
            </a:pPr>
            <a:r>
              <a:rPr lang="en-GB" sz="1400" b="1" dirty="0">
                <a:effectLst/>
                <a:latin typeface="Futura (Light)" panose="020B7200000000000000" pitchFamily="34" charset="0"/>
                <a:ea typeface="Calibri" panose="020F0502020204030204" pitchFamily="34" charset="0"/>
                <a:cs typeface="Times New Roman" panose="02020603050405020304" pitchFamily="18" charset="0"/>
              </a:rPr>
              <a:t>Questions 1-4 answer questions on Source A and B.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a:tabLst>
                <a:tab pos="2865755" algn="ctr"/>
                <a:tab pos="5731510" algn="r"/>
              </a:tabLst>
            </a:pPr>
            <a:r>
              <a:rPr lang="en-GB" sz="1400" b="1" dirty="0">
                <a:effectLst/>
                <a:latin typeface="Futura (Light)" panose="020B7200000000000000" pitchFamily="34" charset="0"/>
                <a:ea typeface="Calibri" panose="020F0502020204030204" pitchFamily="34" charset="0"/>
                <a:cs typeface="Times New Roman" panose="02020603050405020304" pitchFamily="18" charset="0"/>
              </a:rPr>
              <a:t>Your will be given 2 Sources one modern and one from the 19</a:t>
            </a:r>
            <a:r>
              <a:rPr lang="en-GB" sz="1400" b="1" baseline="30000" dirty="0">
                <a:effectLst/>
                <a:latin typeface="Futura (Light)" panose="020B7200000000000000" pitchFamily="34" charset="0"/>
                <a:ea typeface="Calibri" panose="020F0502020204030204" pitchFamily="34" charset="0"/>
                <a:cs typeface="Times New Roman" panose="02020603050405020304" pitchFamily="18" charset="0"/>
              </a:rPr>
              <a:t>th</a:t>
            </a:r>
            <a:r>
              <a:rPr lang="en-GB" sz="1400" b="1" dirty="0">
                <a:effectLst/>
                <a:latin typeface="Futura (Light)" panose="020B7200000000000000" pitchFamily="34" charset="0"/>
                <a:ea typeface="Calibri" panose="020F0502020204030204" pitchFamily="34" charset="0"/>
                <a:cs typeface="Times New Roman" panose="02020603050405020304" pitchFamily="18" charset="0"/>
              </a:rPr>
              <a:t> century (1800s)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a:tabLst>
                <a:tab pos="2865755" algn="ctr"/>
                <a:tab pos="5731510" algn="r"/>
              </a:tabLst>
            </a:pPr>
            <a:r>
              <a:rPr lang="en-GB" sz="1400" b="1" dirty="0">
                <a:effectLst/>
                <a:latin typeface="Futura (Light)" panose="020B7200000000000000" pitchFamily="34" charset="0"/>
                <a:ea typeface="Calibri" panose="020F0502020204030204" pitchFamily="34" charset="0"/>
                <a:cs typeface="Times New Roman" panose="02020603050405020304" pitchFamily="18" charset="0"/>
              </a:rPr>
              <a:t>These sources will be about the same topic</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a:tabLst>
                <a:tab pos="2865755" algn="ctr"/>
                <a:tab pos="5731510" algn="r"/>
              </a:tabLst>
            </a:pPr>
            <a:r>
              <a:rPr lang="en-GB" sz="1400" b="1" u="sng" dirty="0">
                <a:effectLst/>
                <a:latin typeface="Futura (Light)" panose="020B7200000000000000" pitchFamily="34" charset="0"/>
                <a:ea typeface="Calibri" panose="020F0502020204030204" pitchFamily="34" charset="0"/>
                <a:cs typeface="Times New Roman" panose="02020603050405020304" pitchFamily="18" charset="0"/>
              </a:rPr>
              <a:t>Question 5-</a:t>
            </a:r>
            <a:r>
              <a:rPr lang="en-GB" sz="1400" b="1" dirty="0">
                <a:effectLst/>
                <a:latin typeface="Futura (Light)" panose="020B7200000000000000" pitchFamily="34" charset="0"/>
                <a:ea typeface="Calibri" panose="020F0502020204030204" pitchFamily="34" charset="0"/>
                <a:cs typeface="Times New Roman" panose="02020603050405020304" pitchFamily="18" charset="0"/>
              </a:rPr>
              <a:t> Write an article, letter or speech in response to a statement</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a:tabLst>
                <a:tab pos="2865755" algn="ctr"/>
                <a:tab pos="5731510" algn="r"/>
              </a:tabLst>
            </a:pPr>
            <a:r>
              <a:rPr lang="en-GB" sz="1400" dirty="0">
                <a:effectLst/>
                <a:latin typeface="Futura Md BT" panose="020B0802020204020204" pitchFamily="34" charset="0"/>
                <a:ea typeface="Calibri" panose="020F0502020204030204" pitchFamily="34" charset="0"/>
                <a:cs typeface="Times New Roman" panose="02020603050405020304" pitchFamily="18" charset="0"/>
              </a:rPr>
              <a:t> </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marL="457200">
              <a:tabLst>
                <a:tab pos="2865755" algn="ctr"/>
                <a:tab pos="5731510" algn="r"/>
              </a:tabLst>
            </a:pPr>
            <a:r>
              <a:rPr lang="en-GB" sz="1400" b="1" u="sng" dirty="0">
                <a:effectLst/>
                <a:latin typeface="Futura Md BT" panose="020B0802020204020204" pitchFamily="34" charset="0"/>
                <a:ea typeface="Calibri" panose="020F0502020204030204" pitchFamily="34" charset="0"/>
                <a:cs typeface="Times New Roman" panose="02020603050405020304" pitchFamily="18" charset="0"/>
              </a:rPr>
              <a:t>How to revise: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2865755" algn="ctr"/>
                <a:tab pos="5731510" algn="r"/>
                <a:tab pos="457200" algn="l"/>
                <a:tab pos="2865755" algn="ctr"/>
                <a:tab pos="5731510" algn="r"/>
              </a:tabLst>
            </a:pPr>
            <a:r>
              <a:rPr lang="en-GB" sz="1400" dirty="0">
                <a:effectLst/>
                <a:latin typeface="Futura (Light)" panose="020B7200000000000000" pitchFamily="34" charset="0"/>
                <a:ea typeface="Calibri" panose="020F0502020204030204" pitchFamily="34" charset="0"/>
                <a:cs typeface="Times New Roman" panose="02020603050405020304" pitchFamily="18" charset="0"/>
              </a:rPr>
              <a:t>Use the KNBS Keynotes Power-point on </a:t>
            </a:r>
            <a:r>
              <a:rPr lang="en-GB" sz="1400" dirty="0" err="1">
                <a:effectLst/>
                <a:latin typeface="Futura (Light)" panose="020B7200000000000000" pitchFamily="34" charset="0"/>
                <a:ea typeface="Calibri" panose="020F0502020204030204" pitchFamily="34" charset="0"/>
                <a:cs typeface="Times New Roman" panose="02020603050405020304" pitchFamily="18" charset="0"/>
              </a:rPr>
              <a:t>SatchelOne</a:t>
            </a:r>
            <a:r>
              <a:rPr lang="en-GB" sz="1400" dirty="0">
                <a:effectLst/>
                <a:latin typeface="Futura (Light)" panose="020B7200000000000000" pitchFamily="34" charset="0"/>
                <a:ea typeface="Calibri" panose="020F0502020204030204" pitchFamily="34" charset="0"/>
                <a:cs typeface="Times New Roman" panose="02020603050405020304" pitchFamily="18" charset="0"/>
              </a:rPr>
              <a:t> that guides you through each question of English Language Paper 2</a:t>
            </a:r>
          </a:p>
          <a:p>
            <a:pPr marL="342900" indent="-342900">
              <a:buFont typeface="Arial" panose="020B0604020202020204" pitchFamily="34" charset="0"/>
              <a:buChar char="•"/>
              <a:tabLst>
                <a:tab pos="2865755" algn="ctr"/>
                <a:tab pos="5731510" algn="r"/>
                <a:tab pos="457200" algn="l"/>
                <a:tab pos="2865755" algn="ctr"/>
                <a:tab pos="5731510" algn="r"/>
              </a:tabLst>
            </a:pPr>
            <a:r>
              <a:rPr lang="en-GB" sz="1400" dirty="0">
                <a:effectLst/>
                <a:latin typeface="Futura (Light)" panose="020B7200000000000000" pitchFamily="34" charset="0"/>
                <a:ea typeface="Calibri" panose="020F0502020204030204" pitchFamily="34" charset="0"/>
                <a:cs typeface="Times New Roman" panose="02020603050405020304" pitchFamily="18" charset="0"/>
              </a:rPr>
              <a:t>	Read articles from newspapers and pay attention to the language used and how a writer expresses their thoughts and opinions.</a:t>
            </a:r>
          </a:p>
          <a:p>
            <a:pPr marL="342900" lvl="0" indent="-342900">
              <a:buFont typeface="Arial" panose="020B0604020202020204" pitchFamily="34" charset="0"/>
              <a:buChar char="•"/>
              <a:tabLst>
                <a:tab pos="2865755" algn="ctr"/>
                <a:tab pos="5731510" algn="r"/>
                <a:tab pos="457200" algn="l"/>
                <a:tab pos="2865755" algn="ctr"/>
                <a:tab pos="5731510" algn="r"/>
              </a:tabLst>
            </a:pPr>
            <a:r>
              <a:rPr lang="en-GB" sz="1400" dirty="0">
                <a:effectLst/>
                <a:latin typeface="Futura (Light)" panose="020B7200000000000000" pitchFamily="34" charset="0"/>
                <a:ea typeface="Calibri" panose="020F0502020204030204" pitchFamily="34" charset="0"/>
                <a:cs typeface="Times New Roman" panose="02020603050405020304" pitchFamily="18" charset="0"/>
              </a:rPr>
              <a:t>	Re-read class exemplars using your exercise book and any revision completed in period six sessions .</a:t>
            </a:r>
          </a:p>
          <a:p>
            <a:pPr marL="342900" lvl="0" indent="-342900">
              <a:buFont typeface="Arial" panose="020B0604020202020204" pitchFamily="34" charset="0"/>
              <a:buChar char="•"/>
              <a:tabLst>
                <a:tab pos="2865755" algn="ctr"/>
                <a:tab pos="5731510" algn="r"/>
                <a:tab pos="457200" algn="l"/>
                <a:tab pos="2865755" algn="ctr"/>
                <a:tab pos="5731510" algn="r"/>
              </a:tabLst>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8" name="Table 4">
            <a:extLst>
              <a:ext uri="{FF2B5EF4-FFF2-40B4-BE49-F238E27FC236}">
                <a16:creationId xmlns:a16="http://schemas.microsoft.com/office/drawing/2014/main" id="{5A68330C-EC14-1344-EFC1-D8DA2B4D5322}"/>
              </a:ext>
            </a:extLst>
          </p:cNvPr>
          <p:cNvGraphicFramePr>
            <a:graphicFrameLocks noGrp="1"/>
          </p:cNvGraphicFramePr>
          <p:nvPr>
            <p:extLst>
              <p:ext uri="{D42A27DB-BD31-4B8C-83A1-F6EECF244321}">
                <p14:modId xmlns:p14="http://schemas.microsoft.com/office/powerpoint/2010/main" val="406595864"/>
              </p:ext>
            </p:extLst>
          </p:nvPr>
        </p:nvGraphicFramePr>
        <p:xfrm>
          <a:off x="583662" y="3998353"/>
          <a:ext cx="5690675" cy="5740007"/>
        </p:xfrm>
        <a:graphic>
          <a:graphicData uri="http://schemas.openxmlformats.org/drawingml/2006/table">
            <a:tbl>
              <a:tblPr firstRow="1" bandRow="1"/>
              <a:tblGrid>
                <a:gridCol w="2375830">
                  <a:extLst>
                    <a:ext uri="{9D8B030D-6E8A-4147-A177-3AD203B41FA5}">
                      <a16:colId xmlns:a16="http://schemas.microsoft.com/office/drawing/2014/main" val="2473409566"/>
                    </a:ext>
                  </a:extLst>
                </a:gridCol>
                <a:gridCol w="1086116">
                  <a:extLst>
                    <a:ext uri="{9D8B030D-6E8A-4147-A177-3AD203B41FA5}">
                      <a16:colId xmlns:a16="http://schemas.microsoft.com/office/drawing/2014/main" val="615982401"/>
                    </a:ext>
                  </a:extLst>
                </a:gridCol>
                <a:gridCol w="1021734">
                  <a:extLst>
                    <a:ext uri="{9D8B030D-6E8A-4147-A177-3AD203B41FA5}">
                      <a16:colId xmlns:a16="http://schemas.microsoft.com/office/drawing/2014/main" val="2709261329"/>
                    </a:ext>
                  </a:extLst>
                </a:gridCol>
                <a:gridCol w="1206995">
                  <a:extLst>
                    <a:ext uri="{9D8B030D-6E8A-4147-A177-3AD203B41FA5}">
                      <a16:colId xmlns:a16="http://schemas.microsoft.com/office/drawing/2014/main" val="689725771"/>
                    </a:ext>
                  </a:extLst>
                </a:gridCol>
              </a:tblGrid>
              <a:tr h="0">
                <a:tc gridSpan="4">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a:r>
                        <a:rPr lang="en-GB" sz="1100" b="1" u="none" dirty="0"/>
                        <a:t>Tick how confident you for each one.</a:t>
                      </a:r>
                    </a:p>
                    <a:p>
                      <a:pPr algn="ctr"/>
                      <a:r>
                        <a:rPr lang="en-GB" sz="1100" b="1" u="none" dirty="0"/>
                        <a:t>Make sure you are honest. This will allow to more effectively revise </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hMerge="1">
                  <a:txBody>
                    <a:bodyPr/>
                    <a:lstStyle/>
                    <a:p>
                      <a:pPr algn="ctr"/>
                      <a:endParaRPr lang="en-GB" sz="1200" b="1" u="sng" dirty="0"/>
                    </a:p>
                  </a:txBody>
                  <a:tcPr/>
                </a:tc>
                <a:tc hMerge="1">
                  <a:txBody>
                    <a:bodyPr/>
                    <a:lstStyle/>
                    <a:p>
                      <a:pPr algn="ctr"/>
                      <a:endParaRPr lang="en-GB" sz="1200" b="1" u="sng" dirty="0"/>
                    </a:p>
                  </a:txBody>
                  <a:tcPr/>
                </a:tc>
                <a:tc hMerge="1">
                  <a:txBody>
                    <a:bodyPr/>
                    <a:lstStyle/>
                    <a:p>
                      <a:pPr algn="ctr"/>
                      <a:endParaRPr lang="en-GB" sz="1200" b="1" u="sng" dirty="0"/>
                    </a:p>
                  </a:txBody>
                  <a:tcPr/>
                </a:tc>
                <a:extLst>
                  <a:ext uri="{0D108BD9-81ED-4DB2-BD59-A6C34878D82A}">
                    <a16:rowId xmlns:a16="http://schemas.microsoft.com/office/drawing/2014/main" val="1453010675"/>
                  </a:ext>
                </a:extLst>
              </a:tr>
              <a:tr h="519085">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a:r>
                        <a:rPr lang="en-GB" sz="1100" b="1" u="sng" dirty="0"/>
                        <a:t>Checklist for English Language Paper 2, Question 5</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a:r>
                        <a:rPr lang="en-GB" sz="1100" b="1" u="sng" dirty="0"/>
                        <a:t>Not Confident </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FF9966"/>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a:r>
                        <a:rPr lang="en-GB" sz="1100" b="1" u="sng" dirty="0"/>
                        <a:t>Somewhat confident </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FFC000">
                        <a:lumMod val="20000"/>
                        <a:lumOff val="80000"/>
                      </a:srgbClr>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pPr algn="ctr"/>
                      <a:r>
                        <a:rPr lang="en-GB" sz="1100" b="1" u="sng" dirty="0"/>
                        <a:t>Very confident </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70AD47">
                        <a:lumMod val="20000"/>
                        <a:lumOff val="80000"/>
                      </a:srgbClr>
                    </a:solidFill>
                  </a:tcPr>
                </a:tc>
                <a:extLst>
                  <a:ext uri="{0D108BD9-81ED-4DB2-BD59-A6C34878D82A}">
                    <a16:rowId xmlns:a16="http://schemas.microsoft.com/office/drawing/2014/main" val="111188831"/>
                  </a:ext>
                </a:extLst>
              </a:tr>
              <a:tr h="360299">
                <a:tc>
                  <a:txBody>
                    <a:bodyPr/>
                    <a:lstStyle/>
                    <a:p>
                      <a:r>
                        <a:rPr lang="en-GB" sz="1100" b="1" dirty="0"/>
                        <a:t>Include a wider range of points that appeal to the audience </a:t>
                      </a: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1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lang="en-GB" sz="11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lang="en-GB" sz="1100" dirty="0"/>
                    </a:p>
                  </a:txBody>
                  <a:tcP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680694597"/>
                  </a:ext>
                </a:extLst>
              </a:tr>
              <a:tr h="348079">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r>
                        <a:rPr lang="en-GB" sz="1100" b="1" dirty="0"/>
                        <a:t>Use DAFOREST features for effect</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endParaRPr lang="en-GB" sz="1100" dirty="0"/>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endParaRPr lang="en-GB" sz="1100" dirty="0"/>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endParaRPr lang="en-GB" sz="1100" dirty="0"/>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598312027"/>
                  </a:ext>
                </a:extLst>
              </a:tr>
              <a:tr h="501845">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r>
                        <a:rPr lang="en-GB" sz="1100" b="1" dirty="0"/>
                        <a:t>Use a range of sentence openers such as: triple word colon, adverb, verb, so, so, </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endParaRPr lang="en-GB" sz="1100" dirty="0"/>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endParaRPr lang="en-GB" sz="1100" dirty="0"/>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endParaRPr lang="en-GB" sz="1100" dirty="0"/>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437628698"/>
                  </a:ext>
                </a:extLst>
              </a:tr>
              <a:tr h="501845">
                <a:tc>
                  <a:txBody>
                    <a:bodyPr/>
                    <a:lstStyle/>
                    <a:p>
                      <a:r>
                        <a:rPr lang="en-GB" sz="1100" b="1" dirty="0"/>
                        <a:t>Use a range of sentence types such as: simple, compound, or complex sentences </a:t>
                      </a: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p>
                      <a:endParaRPr lang="en-GB" sz="11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p>
                      <a:endParaRPr lang="en-GB" sz="11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p>
                      <a:endParaRPr lang="en-GB" sz="1100" dirty="0"/>
                    </a:p>
                  </a:txBody>
                  <a:tcP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335284645"/>
                  </a:ext>
                </a:extLst>
              </a:tr>
              <a:tr h="360299">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r>
                        <a:rPr lang="en-GB" sz="1100" b="1" dirty="0"/>
                        <a:t>Use a range of punctuation for effect such as : ; - ( ) ! ? . C</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endParaRPr lang="en-GB" sz="1100" dirty="0"/>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endParaRPr lang="en-GB" sz="1100" dirty="0"/>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endParaRPr lang="en-GB" sz="1100" dirty="0"/>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3843291706"/>
                  </a:ext>
                </a:extLst>
              </a:tr>
              <a:tr h="348079">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r>
                        <a:rPr lang="en-GB" sz="1100" b="1" i="1" dirty="0"/>
                        <a:t>Use discourse markers for effect </a:t>
                      </a:r>
                      <a:endParaRPr lang="en-GB" sz="1100" b="0" i="1" dirty="0"/>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endParaRPr lang="en-GB" sz="1100" dirty="0"/>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endParaRPr lang="en-GB" sz="1100" dirty="0"/>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endParaRPr lang="en-GB" sz="1100" dirty="0"/>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4071080"/>
                  </a:ext>
                </a:extLst>
              </a:tr>
              <a:tr h="519085">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r>
                        <a:rPr lang="en-GB" sz="1100" b="1" dirty="0"/>
                        <a:t>Use structural features accurately and for effect (letter, speech, article)</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endParaRPr lang="en-GB" sz="1100" dirty="0"/>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endParaRPr lang="en-GB" sz="1100" dirty="0"/>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endParaRPr lang="en-GB" sz="1100" dirty="0"/>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122005711"/>
                  </a:ext>
                </a:extLst>
              </a:tr>
              <a:tr h="403733">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r>
                        <a:rPr lang="en-GB" sz="1100" b="1" dirty="0"/>
                        <a:t>Use simple compound and complex sentences for effect</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endParaRPr lang="en-GB" sz="1100" dirty="0"/>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endParaRPr lang="en-GB" sz="1100" dirty="0"/>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endParaRPr lang="en-GB" sz="1100" dirty="0"/>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895969474"/>
                  </a:ext>
                </a:extLst>
              </a:tr>
              <a:tr h="348079">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r>
                        <a:rPr lang="en-GB" sz="1100" b="1" dirty="0"/>
                        <a:t>Use ambitious vocabulary for effect</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endParaRPr lang="en-GB" sz="1100" dirty="0"/>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endParaRPr lang="en-GB" sz="1100" dirty="0"/>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endParaRPr lang="en-GB" sz="1100" dirty="0"/>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708644108"/>
                  </a:ext>
                </a:extLst>
              </a:tr>
              <a:tr h="643391">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r>
                        <a:rPr lang="en-GB" sz="1100" b="1" dirty="0"/>
                        <a:t>Use TTC/TDC </a:t>
                      </a:r>
                      <a:r>
                        <a:rPr lang="en-GB" sz="1100" b="0" i="1" dirty="0"/>
                        <a:t>(Topic, Three Reasons, Conclusion/Topic, Develop, Conclusion)  </a:t>
                      </a:r>
                      <a:r>
                        <a:rPr lang="en-GB" sz="1100" b="1" i="0" dirty="0"/>
                        <a:t>to include more depth in your paragraphs</a:t>
                      </a: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endParaRPr lang="en-GB" sz="11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endParaRPr lang="en-GB" sz="11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685800" rtl="0" eaLnBrk="1" latinLnBrk="0" hangingPunct="1">
                        <a:defRPr sz="1350" kern="1200">
                          <a:solidFill>
                            <a:schemeClr val="tx1"/>
                          </a:solidFill>
                          <a:latin typeface="Calibri" panose="020F0502020204030204"/>
                        </a:defRPr>
                      </a:lvl1pPr>
                      <a:lvl2pPr marL="342900" algn="l" defTabSz="685800" rtl="0" eaLnBrk="1" latinLnBrk="0" hangingPunct="1">
                        <a:defRPr sz="1350" kern="1200">
                          <a:solidFill>
                            <a:schemeClr val="tx1"/>
                          </a:solidFill>
                          <a:latin typeface="Calibri" panose="020F0502020204030204"/>
                        </a:defRPr>
                      </a:lvl2pPr>
                      <a:lvl3pPr marL="685800" algn="l" defTabSz="685800" rtl="0" eaLnBrk="1" latinLnBrk="0" hangingPunct="1">
                        <a:defRPr sz="1350" kern="1200">
                          <a:solidFill>
                            <a:schemeClr val="tx1"/>
                          </a:solidFill>
                          <a:latin typeface="Calibri" panose="020F0502020204030204"/>
                        </a:defRPr>
                      </a:lvl3pPr>
                      <a:lvl4pPr marL="1028700" algn="l" defTabSz="685800" rtl="0" eaLnBrk="1" latinLnBrk="0" hangingPunct="1">
                        <a:defRPr sz="1350" kern="1200">
                          <a:solidFill>
                            <a:schemeClr val="tx1"/>
                          </a:solidFill>
                          <a:latin typeface="Calibri" panose="020F0502020204030204"/>
                        </a:defRPr>
                      </a:lvl4pPr>
                      <a:lvl5pPr marL="1371600" algn="l" defTabSz="685800" rtl="0" eaLnBrk="1" latinLnBrk="0" hangingPunct="1">
                        <a:defRPr sz="1350" kern="1200">
                          <a:solidFill>
                            <a:schemeClr val="tx1"/>
                          </a:solidFill>
                          <a:latin typeface="Calibri" panose="020F0502020204030204"/>
                        </a:defRPr>
                      </a:lvl5pPr>
                      <a:lvl6pPr marL="1714500" algn="l" defTabSz="685800" rtl="0" eaLnBrk="1" latinLnBrk="0" hangingPunct="1">
                        <a:defRPr sz="1350" kern="1200">
                          <a:solidFill>
                            <a:schemeClr val="tx1"/>
                          </a:solidFill>
                          <a:latin typeface="Calibri" panose="020F0502020204030204"/>
                        </a:defRPr>
                      </a:lvl6pPr>
                      <a:lvl7pPr marL="2057400" algn="l" defTabSz="685800" rtl="0" eaLnBrk="1" latinLnBrk="0" hangingPunct="1">
                        <a:defRPr sz="1350" kern="1200">
                          <a:solidFill>
                            <a:schemeClr val="tx1"/>
                          </a:solidFill>
                          <a:latin typeface="Calibri" panose="020F0502020204030204"/>
                        </a:defRPr>
                      </a:lvl7pPr>
                      <a:lvl8pPr marL="2400300" algn="l" defTabSz="685800" rtl="0" eaLnBrk="1" latinLnBrk="0" hangingPunct="1">
                        <a:defRPr sz="1350" kern="1200">
                          <a:solidFill>
                            <a:schemeClr val="tx1"/>
                          </a:solidFill>
                          <a:latin typeface="Calibri" panose="020F0502020204030204"/>
                        </a:defRPr>
                      </a:lvl8pPr>
                      <a:lvl9pPr marL="2743200" algn="l" defTabSz="685800" rtl="0" eaLnBrk="1" latinLnBrk="0" hangingPunct="1">
                        <a:defRPr sz="1350" kern="1200">
                          <a:solidFill>
                            <a:schemeClr val="tx1"/>
                          </a:solidFill>
                          <a:latin typeface="Calibri" panose="020F0502020204030204"/>
                        </a:defRPr>
                      </a:lvl9pPr>
                    </a:lstStyle>
                    <a:p>
                      <a:endParaRPr lang="en-GB" sz="1100" dirty="0"/>
                    </a:p>
                  </a:txBody>
                  <a:tcP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711977284"/>
                  </a:ext>
                </a:extLst>
              </a:tr>
            </a:tbl>
          </a:graphicData>
        </a:graphic>
      </p:graphicFrame>
    </p:spTree>
    <p:extLst>
      <p:ext uri="{BB962C8B-B14F-4D97-AF65-F5344CB8AC3E}">
        <p14:creationId xmlns:p14="http://schemas.microsoft.com/office/powerpoint/2010/main" val="2308856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85CB832-28D7-B626-9098-C5BB88E11A31}"/>
              </a:ext>
            </a:extLst>
          </p:cNvPr>
          <p:cNvSpPr txBox="1"/>
          <p:nvPr/>
        </p:nvSpPr>
        <p:spPr>
          <a:xfrm>
            <a:off x="357809" y="0"/>
            <a:ext cx="6319567" cy="4217052"/>
          </a:xfrm>
          <a:prstGeom prst="rect">
            <a:avLst/>
          </a:prstGeom>
          <a:noFill/>
        </p:spPr>
        <p:txBody>
          <a:bodyPr wrap="square">
            <a:spAutoFit/>
          </a:bodyPr>
          <a:lstStyle/>
          <a:p>
            <a:pPr algn="ctr">
              <a:tabLst>
                <a:tab pos="2865755" algn="ctr"/>
                <a:tab pos="5731510" algn="r"/>
              </a:tabLst>
            </a:pPr>
            <a:r>
              <a:rPr lang="en-GB" sz="1100" b="1" u="sng" dirty="0">
                <a:effectLst/>
                <a:latin typeface="Futura Md BT" panose="020B0802020204020204" pitchFamily="34" charset="0"/>
                <a:ea typeface="Calibri" panose="020F0502020204030204" pitchFamily="34" charset="0"/>
                <a:cs typeface="Times New Roman" panose="02020603050405020304" pitchFamily="18" charset="0"/>
              </a:rPr>
              <a:t>English Literature </a:t>
            </a:r>
          </a:p>
          <a:p>
            <a:pPr algn="ctr">
              <a:tabLst>
                <a:tab pos="2865755" algn="ctr"/>
                <a:tab pos="5731510" algn="r"/>
              </a:tabLst>
            </a:pPr>
            <a:r>
              <a:rPr lang="en-GB" sz="1100" b="1" u="sng" dirty="0">
                <a:effectLst/>
                <a:latin typeface="Futura Md BT" panose="020B0802020204020204" pitchFamily="34" charset="0"/>
                <a:ea typeface="Calibri" panose="020F0502020204030204" pitchFamily="34" charset="0"/>
                <a:cs typeface="Times New Roman" panose="02020603050405020304" pitchFamily="18" charset="0"/>
              </a:rPr>
              <a:t>- 1 hour 45 minutes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2865755" algn="ctr"/>
                <a:tab pos="5731510" algn="r"/>
              </a:tabLst>
            </a:pPr>
            <a:r>
              <a:rPr lang="en-GB" sz="1100" b="1" u="sng" dirty="0">
                <a:effectLst/>
                <a:latin typeface="Futura Md BT" panose="020B0802020204020204" pitchFamily="34" charset="0"/>
                <a:ea typeface="Calibri" panose="020F0502020204030204" pitchFamily="34" charset="0"/>
                <a:cs typeface="Times New Roman" panose="02020603050405020304" pitchFamily="18" charset="0"/>
              </a:rPr>
              <a:t>Content </a:t>
            </a:r>
            <a:r>
              <a:rPr lang="en-GB" sz="1100" b="1" u="sng" dirty="0">
                <a:effectLst/>
                <a:latin typeface="Futura (Light)" panose="020B7200000000000000" pitchFamily="34" charset="0"/>
                <a:ea typeface="Calibri" panose="020F0502020204030204" pitchFamily="34" charset="0"/>
                <a:cs typeface="Times New Roman" panose="02020603050405020304" pitchFamily="18" charset="0"/>
              </a:rPr>
              <a:t>- You will write response to Macbeth and Unseen Poetry</a:t>
            </a:r>
          </a:p>
          <a:p>
            <a:pPr>
              <a:tabLst>
                <a:tab pos="2865755" algn="ctr"/>
                <a:tab pos="5731510" algn="r"/>
              </a:tabLs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2865755" algn="ctr"/>
                <a:tab pos="5731510" algn="r"/>
              </a:tabLst>
            </a:pPr>
            <a:r>
              <a:rPr lang="en-GB" sz="1100" b="1" i="1" u="sng" dirty="0">
                <a:effectLst/>
                <a:latin typeface="Futura Md BT" panose="020B0802020204020204" pitchFamily="34" charset="0"/>
                <a:ea typeface="Calibri" panose="020F0502020204030204" pitchFamily="34" charset="0"/>
                <a:cs typeface="Times New Roman" panose="02020603050405020304" pitchFamily="18" charset="0"/>
              </a:rPr>
              <a:t>Macbeth-</a:t>
            </a:r>
            <a:r>
              <a:rPr lang="en-GB" sz="1100" b="1" i="1" u="sng" dirty="0">
                <a:effectLst/>
                <a:latin typeface="Futura (Light)" panose="020B7200000000000000" pitchFamily="34" charset="0"/>
                <a:ea typeface="Calibri" panose="020F0502020204030204" pitchFamily="34" charset="0"/>
                <a:cs typeface="Times New Roman" panose="02020603050405020304" pitchFamily="18" charset="0"/>
              </a:rPr>
              <a:t> you need to revise:</a:t>
            </a:r>
            <a:endParaRPr lang="en-GB" sz="1100" dirty="0">
              <a:effectLst/>
              <a:latin typeface="Futura (Light)" panose="020B7200000000000000"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tabLst>
                <a:tab pos="2346960" algn="l"/>
              </a:tabLst>
            </a:pPr>
            <a:r>
              <a:rPr lang="en-GB" sz="1100" dirty="0">
                <a:latin typeface="Futura (Light)" panose="020B7200000000000000" pitchFamily="34" charset="0"/>
                <a:ea typeface="Calibri" panose="020F0502020204030204" pitchFamily="34" charset="0"/>
                <a:cs typeface="Times New Roman" panose="02020603050405020304" pitchFamily="18" charset="0"/>
              </a:rPr>
              <a:t>T</a:t>
            </a:r>
            <a:r>
              <a:rPr lang="en-GB" sz="1100" dirty="0">
                <a:effectLst/>
                <a:latin typeface="Futura (Light)" panose="020B7200000000000000" pitchFamily="34" charset="0"/>
                <a:ea typeface="Calibri" panose="020F0502020204030204" pitchFamily="34" charset="0"/>
                <a:cs typeface="Times New Roman" panose="02020603050405020304" pitchFamily="18" charset="0"/>
              </a:rPr>
              <a:t>he themes of Kingship, Supernatural, Gender and Duplicity and focus on the characters these themes link to</a:t>
            </a:r>
          </a:p>
          <a:p>
            <a:pPr marL="342900" lvl="0" indent="-342900">
              <a:lnSpc>
                <a:spcPct val="107000"/>
              </a:lnSpc>
              <a:buFont typeface="Wingdings" panose="05000000000000000000" pitchFamily="2" charset="2"/>
              <a:buChar char=""/>
              <a:tabLst>
                <a:tab pos="2346960" algn="l"/>
              </a:tabLst>
            </a:pPr>
            <a:r>
              <a:rPr lang="en-GB" sz="1100" dirty="0">
                <a:effectLst/>
                <a:latin typeface="Futura (Light)" panose="020B7200000000000000" pitchFamily="34" charset="0"/>
                <a:ea typeface="Calibri" panose="020F0502020204030204" pitchFamily="34" charset="0"/>
                <a:cs typeface="Times New Roman" panose="02020603050405020304" pitchFamily="18" charset="0"/>
              </a:rPr>
              <a:t>Ensure that you </a:t>
            </a:r>
            <a:r>
              <a:rPr lang="en-GB" sz="1100" u="sng" dirty="0">
                <a:effectLst/>
                <a:latin typeface="Futura (Light)" panose="020B7200000000000000" pitchFamily="34" charset="0"/>
                <a:ea typeface="Calibri" panose="020F0502020204030204" pitchFamily="34" charset="0"/>
                <a:cs typeface="Times New Roman" panose="02020603050405020304" pitchFamily="18" charset="0"/>
              </a:rPr>
              <a:t>know the plot</a:t>
            </a:r>
            <a:r>
              <a:rPr lang="en-GB" sz="1100" dirty="0">
                <a:effectLst/>
                <a:latin typeface="Futura (Light)" panose="020B7200000000000000" pitchFamily="34" charset="0"/>
                <a:ea typeface="Calibri" panose="020F0502020204030204" pitchFamily="34" charset="0"/>
                <a:cs typeface="Times New Roman" panose="02020603050405020304" pitchFamily="18" charset="0"/>
              </a:rPr>
              <a:t>.</a:t>
            </a:r>
          </a:p>
          <a:p>
            <a:pPr marL="342900" lvl="0" indent="-342900">
              <a:lnSpc>
                <a:spcPct val="107000"/>
              </a:lnSpc>
              <a:buFont typeface="Wingdings" panose="05000000000000000000" pitchFamily="2" charset="2"/>
              <a:buChar char=""/>
              <a:tabLst>
                <a:tab pos="2346960" algn="l"/>
              </a:tabLst>
            </a:pPr>
            <a:r>
              <a:rPr lang="en-GB" sz="1100" dirty="0">
                <a:effectLst/>
                <a:latin typeface="Futura (Light)" panose="020B7200000000000000" pitchFamily="34" charset="0"/>
                <a:ea typeface="Calibri" panose="020F0502020204030204" pitchFamily="34" charset="0"/>
                <a:cs typeface="Times New Roman" panose="02020603050405020304" pitchFamily="18" charset="0"/>
              </a:rPr>
              <a:t>Revise the </a:t>
            </a:r>
            <a:r>
              <a:rPr lang="en-GB" sz="1100" u="sng" dirty="0">
                <a:effectLst/>
                <a:latin typeface="Futura (Light)" panose="020B7200000000000000" pitchFamily="34" charset="0"/>
                <a:ea typeface="Calibri" panose="020F0502020204030204" pitchFamily="34" charset="0"/>
                <a:cs typeface="Times New Roman" panose="02020603050405020304" pitchFamily="18" charset="0"/>
              </a:rPr>
              <a:t>context of `Macbeth</a:t>
            </a:r>
            <a:r>
              <a:rPr lang="en-GB" sz="1100" dirty="0">
                <a:effectLst/>
                <a:latin typeface="Futura (Light)" panose="020B7200000000000000" pitchFamily="34" charset="0"/>
                <a:ea typeface="Calibri" panose="020F0502020204030204" pitchFamily="34" charset="0"/>
                <a:cs typeface="Times New Roman" panose="02020603050405020304" pitchFamily="18" charset="0"/>
              </a:rPr>
              <a:t>` like the </a:t>
            </a:r>
            <a:r>
              <a:rPr lang="en-GB" sz="1100" b="1" dirty="0">
                <a:effectLst/>
                <a:latin typeface="Futura (Light)" panose="020B7200000000000000" pitchFamily="34" charset="0"/>
                <a:ea typeface="Calibri" panose="020F0502020204030204" pitchFamily="34" charset="0"/>
                <a:cs typeface="Times New Roman" panose="02020603050405020304" pitchFamily="18" charset="0"/>
              </a:rPr>
              <a:t>natural order, King James’ beliefs, religious beliefs, Divine Rights of Kings and Tanistry Law etc.</a:t>
            </a:r>
          </a:p>
          <a:p>
            <a:pPr marL="342900" lvl="0" indent="-342900">
              <a:lnSpc>
                <a:spcPct val="107000"/>
              </a:lnSpc>
              <a:buFont typeface="Wingdings" panose="05000000000000000000" pitchFamily="2" charset="2"/>
              <a:buChar char=""/>
              <a:tabLst>
                <a:tab pos="2346960" algn="l"/>
              </a:tabLst>
            </a:pPr>
            <a:r>
              <a:rPr lang="en-GB" sz="1100" b="1" dirty="0">
                <a:latin typeface="Futura (Light)" panose="020B7200000000000000" pitchFamily="34" charset="0"/>
                <a:ea typeface="Calibri" panose="020F0502020204030204" pitchFamily="34" charset="0"/>
                <a:cs typeface="Times New Roman" panose="02020603050405020304" pitchFamily="18" charset="0"/>
              </a:rPr>
              <a:t>Physics and Maths Tutor website with Macbeth revision resources: </a:t>
            </a:r>
            <a:r>
              <a:rPr lang="en-GB" sz="1100" b="1" dirty="0">
                <a:latin typeface="Futura (Light)" panose="020B7200000000000000" pitchFamily="34" charset="0"/>
                <a:ea typeface="Calibri" panose="020F0502020204030204" pitchFamily="34" charset="0"/>
                <a:cs typeface="Times New Roman" panose="02020603050405020304" pitchFamily="18" charset="0"/>
                <a:hlinkClick r:id="rId2"/>
              </a:rPr>
              <a:t>https://www.physicsandmathstutor.com/english-revision/gcse-aqa/macbeth/</a:t>
            </a:r>
            <a:r>
              <a:rPr lang="en-GB" sz="1100" b="1" dirty="0">
                <a:latin typeface="Futura (Light)" panose="020B7200000000000000" pitchFamily="34" charset="0"/>
                <a:ea typeface="Calibri" panose="020F0502020204030204" pitchFamily="34" charset="0"/>
                <a:cs typeface="Times New Roman" panose="02020603050405020304" pitchFamily="18" charset="0"/>
              </a:rPr>
              <a:t> </a:t>
            </a:r>
            <a:r>
              <a:rPr lang="en-GB" sz="1100" dirty="0">
                <a:effectLst/>
                <a:latin typeface="Futura (Light)" panose="020B7200000000000000" pitchFamily="34" charset="0"/>
                <a:ea typeface="Calibri" panose="020F0502020204030204" pitchFamily="34" charset="0"/>
                <a:cs typeface="Times New Roman" panose="02020603050405020304" pitchFamily="18" charset="0"/>
              </a:rPr>
              <a:t> </a:t>
            </a:r>
          </a:p>
          <a:p>
            <a:pPr marL="342900" lvl="0" indent="-342900">
              <a:lnSpc>
                <a:spcPct val="107000"/>
              </a:lnSpc>
              <a:spcAft>
                <a:spcPts val="800"/>
              </a:spcAft>
              <a:buFont typeface="Wingdings" panose="05000000000000000000" pitchFamily="2" charset="2"/>
              <a:buChar char=""/>
              <a:tabLst>
                <a:tab pos="2346960" algn="l"/>
              </a:tabLst>
            </a:pPr>
            <a:r>
              <a:rPr lang="en-GB" sz="1100" dirty="0">
                <a:effectLst/>
                <a:latin typeface="Futura (Light)" panose="020B7200000000000000" pitchFamily="34" charset="0"/>
                <a:ea typeface="Calibri" panose="020F0502020204030204" pitchFamily="34" charset="0"/>
                <a:cs typeface="Times New Roman" panose="02020603050405020304" pitchFamily="18" charset="0"/>
              </a:rPr>
              <a:t>YouTube playlists with revision videos for: Mr Salles </a:t>
            </a:r>
            <a:r>
              <a:rPr lang="en-GB" sz="1100" dirty="0">
                <a:effectLst/>
                <a:latin typeface="Futura (Light)" panose="020B7200000000000000" pitchFamily="34" charset="0"/>
                <a:ea typeface="Calibri" panose="020F0502020204030204" pitchFamily="34" charset="0"/>
                <a:cs typeface="Times New Roman" panose="02020603050405020304" pitchFamily="18" charset="0"/>
                <a:hlinkClick r:id="rId3"/>
              </a:rPr>
              <a:t>https://www.youtube.com/watch?v=8KEOiMUx_2A&amp;list=PLQovVw7yuGiKnCtoJUajSlTa5Asg77pNN</a:t>
            </a:r>
            <a:r>
              <a:rPr lang="en-GB" sz="1100" dirty="0">
                <a:effectLst/>
                <a:latin typeface="Futura (Light)" panose="020B7200000000000000" pitchFamily="34" charset="0"/>
                <a:ea typeface="Calibri" panose="020F0502020204030204" pitchFamily="34" charset="0"/>
                <a:cs typeface="Times New Roman" panose="02020603050405020304" pitchFamily="18" charset="0"/>
              </a:rPr>
              <a:t> , </a:t>
            </a:r>
          </a:p>
          <a:p>
            <a:pPr marL="342900" lvl="0" indent="-342900">
              <a:lnSpc>
                <a:spcPct val="107000"/>
              </a:lnSpc>
              <a:spcAft>
                <a:spcPts val="800"/>
              </a:spcAft>
              <a:buFont typeface="Wingdings" panose="05000000000000000000" pitchFamily="2" charset="2"/>
              <a:buChar char=""/>
              <a:tabLst>
                <a:tab pos="2346960" algn="l"/>
              </a:tabLst>
            </a:pPr>
            <a:r>
              <a:rPr lang="en-GB" sz="1100" dirty="0">
                <a:effectLst/>
                <a:latin typeface="Futura (Light)" panose="020B7200000000000000" pitchFamily="34" charset="0"/>
                <a:ea typeface="Calibri" panose="020F0502020204030204" pitchFamily="34" charset="0"/>
                <a:cs typeface="Times New Roman" panose="02020603050405020304" pitchFamily="18" charset="0"/>
              </a:rPr>
              <a:t>Mrs Cogger’s </a:t>
            </a:r>
            <a:r>
              <a:rPr lang="en-GB" sz="1100" dirty="0">
                <a:effectLst/>
                <a:latin typeface="Futura (Light)" panose="020B7200000000000000" pitchFamily="34" charset="0"/>
                <a:ea typeface="Calibri" panose="020F0502020204030204" pitchFamily="34" charset="0"/>
                <a:cs typeface="Times New Roman" panose="02020603050405020304" pitchFamily="18" charset="0"/>
                <a:hlinkClick r:id="rId4"/>
              </a:rPr>
              <a:t>https://www.youtube.com/playlist?list=PLkdpIS6yllsmuCVRQGSDzl0oDGKqqWuKq</a:t>
            </a:r>
            <a:r>
              <a:rPr lang="en-GB" sz="1100" dirty="0">
                <a:effectLst/>
                <a:latin typeface="Futura (Light)" panose="020B7200000000000000" pitchFamily="34" charset="0"/>
                <a:ea typeface="Calibri" panose="020F0502020204030204" pitchFamily="34" charset="0"/>
                <a:cs typeface="Times New Roman" panose="02020603050405020304" pitchFamily="18" charset="0"/>
              </a:rPr>
              <a:t>  Mr </a:t>
            </a:r>
            <a:r>
              <a:rPr lang="en-GB" sz="1100" dirty="0" err="1">
                <a:effectLst/>
                <a:latin typeface="Futura (Light)" panose="020B7200000000000000" pitchFamily="34" charset="0"/>
                <a:ea typeface="Calibri" panose="020F0502020204030204" pitchFamily="34" charset="0"/>
                <a:cs typeface="Times New Roman" panose="02020603050405020304" pitchFamily="18" charset="0"/>
              </a:rPr>
              <a:t>Bruff</a:t>
            </a:r>
            <a:r>
              <a:rPr lang="en-GB" sz="1100" dirty="0">
                <a:effectLst/>
                <a:latin typeface="Futura (Light)" panose="020B7200000000000000" pitchFamily="34" charset="0"/>
                <a:ea typeface="Calibri" panose="020F0502020204030204" pitchFamily="34" charset="0"/>
                <a:cs typeface="Times New Roman" panose="02020603050405020304" pitchFamily="18" charset="0"/>
              </a:rPr>
              <a:t> </a:t>
            </a:r>
            <a:r>
              <a:rPr lang="en-GB" sz="1100" dirty="0">
                <a:effectLst/>
                <a:latin typeface="Futura (Light)" panose="020B7200000000000000" pitchFamily="34" charset="0"/>
                <a:ea typeface="Calibri" panose="020F0502020204030204" pitchFamily="34" charset="0"/>
                <a:cs typeface="Times New Roman" panose="02020603050405020304" pitchFamily="18" charset="0"/>
                <a:hlinkClick r:id="rId5"/>
              </a:rPr>
              <a:t>https://www.youtube.com/watch?v=NmMAO82R8Cg&amp;list=PLqGFsWf-P-cCMpq89C0yaU5scvuYiIKuL</a:t>
            </a:r>
            <a:r>
              <a:rPr lang="en-GB" sz="1100" dirty="0">
                <a:effectLst/>
                <a:latin typeface="Futura (Light)" panose="020B7200000000000000" pitchFamily="34" charset="0"/>
                <a:ea typeface="Calibri" panose="020F0502020204030204" pitchFamily="34" charset="0"/>
                <a:cs typeface="Times New Roman" panose="02020603050405020304" pitchFamily="18" charset="0"/>
              </a:rPr>
              <a:t>  </a:t>
            </a:r>
            <a:r>
              <a:rPr lang="en-GB" sz="1100" dirty="0">
                <a:latin typeface="Futura (Light)" panose="020B7200000000000000" pitchFamily="34" charset="0"/>
                <a:ea typeface="Calibri" panose="020F0502020204030204" pitchFamily="34" charset="0"/>
                <a:cs typeface="Times New Roman" panose="02020603050405020304" pitchFamily="18" charset="0"/>
              </a:rPr>
              <a:t>will aide your revision.</a:t>
            </a:r>
          </a:p>
          <a:p>
            <a:pPr marL="342900" lvl="0" indent="-342900">
              <a:lnSpc>
                <a:spcPct val="107000"/>
              </a:lnSpc>
              <a:buFont typeface="Wingdings" panose="05000000000000000000" pitchFamily="2" charset="2"/>
              <a:buChar char=""/>
              <a:tabLst>
                <a:tab pos="2346960" algn="l"/>
              </a:tabLst>
            </a:pPr>
            <a:r>
              <a:rPr lang="en-GB" sz="1100" dirty="0">
                <a:effectLst/>
                <a:latin typeface="Futura (Light)" panose="020B7200000000000000" pitchFamily="34" charset="0"/>
                <a:ea typeface="Calibri" panose="020F0502020204030204" pitchFamily="34" charset="0"/>
                <a:cs typeface="Times New Roman" panose="02020603050405020304" pitchFamily="18" charset="0"/>
              </a:rPr>
              <a:t>BBC Bitesize, SparkNotes and GCSE Hub have resources which will aid your revision. </a:t>
            </a:r>
          </a:p>
          <a:p>
            <a:pPr marL="342900" lvl="0" indent="-342900">
              <a:lnSpc>
                <a:spcPct val="107000"/>
              </a:lnSpc>
              <a:buFont typeface="Wingdings" panose="05000000000000000000" pitchFamily="2" charset="2"/>
              <a:buChar char=""/>
              <a:tabLst>
                <a:tab pos="2346960" algn="l"/>
              </a:tabLst>
            </a:pPr>
            <a:r>
              <a:rPr lang="en-GB" sz="1100" dirty="0">
                <a:effectLst/>
                <a:latin typeface="Futura (Light)" panose="020B7200000000000000" pitchFamily="34" charset="0"/>
                <a:ea typeface="Calibri" panose="020F0502020204030204" pitchFamily="34" charset="0"/>
                <a:cs typeface="Times New Roman" panose="02020603050405020304" pitchFamily="18" charset="0"/>
              </a:rPr>
              <a:t>On Satchel One, there will be a range of resources including some key quotations for you to study. </a:t>
            </a:r>
            <a:r>
              <a:rPr lang="en-GB" sz="1100" b="1" dirty="0">
                <a:effectLst/>
                <a:latin typeface="Futura (Light)" panose="020B7200000000000000" pitchFamily="34" charset="0"/>
                <a:ea typeface="Calibri" panose="020F0502020204030204" pitchFamily="34" charset="0"/>
                <a:cs typeface="Times New Roman" panose="02020603050405020304" pitchFamily="18" charset="0"/>
              </a:rPr>
              <a:t>Choose ten quotations from across the text that link to </a:t>
            </a:r>
            <a:r>
              <a:rPr lang="en-GB" sz="1100" dirty="0">
                <a:effectLst/>
                <a:latin typeface="Futura (Light)" panose="020B7200000000000000" pitchFamily="34" charset="0"/>
                <a:ea typeface="Calibri" panose="020F0502020204030204" pitchFamily="34" charset="0"/>
                <a:cs typeface="Times New Roman" panose="02020603050405020304" pitchFamily="18" charset="0"/>
              </a:rPr>
              <a:t>themes of Kingship, Supernatural, Gender and Duplicity.</a:t>
            </a:r>
          </a:p>
        </p:txBody>
      </p:sp>
      <p:graphicFrame>
        <p:nvGraphicFramePr>
          <p:cNvPr id="6" name="Table 4">
            <a:extLst>
              <a:ext uri="{FF2B5EF4-FFF2-40B4-BE49-F238E27FC236}">
                <a16:creationId xmlns:a16="http://schemas.microsoft.com/office/drawing/2014/main" id="{3657551C-8A9C-1D79-C3AF-4D9E57AD87A7}"/>
              </a:ext>
            </a:extLst>
          </p:cNvPr>
          <p:cNvGraphicFramePr>
            <a:graphicFrameLocks noGrp="1"/>
          </p:cNvGraphicFramePr>
          <p:nvPr>
            <p:extLst>
              <p:ext uri="{D42A27DB-BD31-4B8C-83A1-F6EECF244321}">
                <p14:modId xmlns:p14="http://schemas.microsoft.com/office/powerpoint/2010/main" val="3015399413"/>
              </p:ext>
            </p:extLst>
          </p:nvPr>
        </p:nvGraphicFramePr>
        <p:xfrm>
          <a:off x="357809" y="4256820"/>
          <a:ext cx="6181214" cy="5344380"/>
        </p:xfrm>
        <a:graphic>
          <a:graphicData uri="http://schemas.openxmlformats.org/drawingml/2006/table">
            <a:tbl>
              <a:tblPr firstRow="1" bandRow="1">
                <a:tableStyleId>{5940675A-B579-460E-94D1-54222C63F5DA}</a:tableStyleId>
              </a:tblPr>
              <a:tblGrid>
                <a:gridCol w="2580629">
                  <a:extLst>
                    <a:ext uri="{9D8B030D-6E8A-4147-A177-3AD203B41FA5}">
                      <a16:colId xmlns:a16="http://schemas.microsoft.com/office/drawing/2014/main" val="2473409566"/>
                    </a:ext>
                  </a:extLst>
                </a:gridCol>
                <a:gridCol w="1179738">
                  <a:extLst>
                    <a:ext uri="{9D8B030D-6E8A-4147-A177-3AD203B41FA5}">
                      <a16:colId xmlns:a16="http://schemas.microsoft.com/office/drawing/2014/main" val="615982401"/>
                    </a:ext>
                  </a:extLst>
                </a:gridCol>
                <a:gridCol w="1109807">
                  <a:extLst>
                    <a:ext uri="{9D8B030D-6E8A-4147-A177-3AD203B41FA5}">
                      <a16:colId xmlns:a16="http://schemas.microsoft.com/office/drawing/2014/main" val="2709261329"/>
                    </a:ext>
                  </a:extLst>
                </a:gridCol>
                <a:gridCol w="1311040">
                  <a:extLst>
                    <a:ext uri="{9D8B030D-6E8A-4147-A177-3AD203B41FA5}">
                      <a16:colId xmlns:a16="http://schemas.microsoft.com/office/drawing/2014/main" val="689725771"/>
                    </a:ext>
                  </a:extLst>
                </a:gridCol>
              </a:tblGrid>
              <a:tr h="489685">
                <a:tc gridSpan="4">
                  <a:txBody>
                    <a:bodyPr/>
                    <a:lstStyle/>
                    <a:p>
                      <a:pPr algn="ctr"/>
                      <a:r>
                        <a:rPr lang="en-GB" sz="1100" b="1" u="none" dirty="0"/>
                        <a:t>Tick how confident you for each one . </a:t>
                      </a:r>
                    </a:p>
                    <a:p>
                      <a:pPr algn="ctr"/>
                      <a:r>
                        <a:rPr lang="en-GB" sz="1100" b="1" u="none" dirty="0"/>
                        <a:t>Make sure you are honest. This will allow to revise more effectively.</a:t>
                      </a:r>
                    </a:p>
                  </a:txBody>
                  <a:tcPr/>
                </a:tc>
                <a:tc hMerge="1">
                  <a:txBody>
                    <a:bodyPr/>
                    <a:lstStyle/>
                    <a:p>
                      <a:pPr algn="ctr"/>
                      <a:endParaRPr lang="en-GB" sz="1200" b="1" u="sng" dirty="0"/>
                    </a:p>
                  </a:txBody>
                  <a:tcPr/>
                </a:tc>
                <a:tc hMerge="1">
                  <a:txBody>
                    <a:bodyPr/>
                    <a:lstStyle/>
                    <a:p>
                      <a:pPr algn="ctr"/>
                      <a:endParaRPr lang="en-GB" sz="1200" b="1" u="sng" dirty="0"/>
                    </a:p>
                  </a:txBody>
                  <a:tcPr/>
                </a:tc>
                <a:tc hMerge="1">
                  <a:txBody>
                    <a:bodyPr/>
                    <a:lstStyle/>
                    <a:p>
                      <a:pPr algn="ctr"/>
                      <a:endParaRPr lang="en-GB" sz="1200" b="1" u="sng" dirty="0"/>
                    </a:p>
                  </a:txBody>
                  <a:tcPr/>
                </a:tc>
                <a:extLst>
                  <a:ext uri="{0D108BD9-81ED-4DB2-BD59-A6C34878D82A}">
                    <a16:rowId xmlns:a16="http://schemas.microsoft.com/office/drawing/2014/main" val="1453010675"/>
                  </a:ext>
                </a:extLst>
              </a:tr>
              <a:tr h="489685">
                <a:tc>
                  <a:txBody>
                    <a:bodyPr/>
                    <a:lstStyle/>
                    <a:p>
                      <a:pPr algn="ctr"/>
                      <a:r>
                        <a:rPr lang="en-GB" sz="1100" b="1" u="sng" dirty="0"/>
                        <a:t>Checklist for Macbeth response </a:t>
                      </a:r>
                    </a:p>
                  </a:txBody>
                  <a:tcPr/>
                </a:tc>
                <a:tc>
                  <a:txBody>
                    <a:bodyPr/>
                    <a:lstStyle/>
                    <a:p>
                      <a:pPr algn="ctr"/>
                      <a:r>
                        <a:rPr lang="en-GB" sz="1100" b="1" u="sng" dirty="0"/>
                        <a:t>Not Confident </a:t>
                      </a:r>
                    </a:p>
                  </a:txBody>
                  <a:tcPr>
                    <a:solidFill>
                      <a:srgbClr val="FF9966"/>
                    </a:solidFill>
                  </a:tcPr>
                </a:tc>
                <a:tc>
                  <a:txBody>
                    <a:bodyPr/>
                    <a:lstStyle/>
                    <a:p>
                      <a:pPr algn="ctr"/>
                      <a:r>
                        <a:rPr lang="en-GB" sz="1100" b="1" u="sng" dirty="0"/>
                        <a:t>Somewhat confident </a:t>
                      </a:r>
                    </a:p>
                  </a:txBody>
                  <a:tcPr>
                    <a:solidFill>
                      <a:schemeClr val="accent4">
                        <a:lumMod val="20000"/>
                        <a:lumOff val="80000"/>
                      </a:schemeClr>
                    </a:solidFill>
                  </a:tcPr>
                </a:tc>
                <a:tc>
                  <a:txBody>
                    <a:bodyPr/>
                    <a:lstStyle/>
                    <a:p>
                      <a:pPr algn="ctr"/>
                      <a:r>
                        <a:rPr lang="en-GB" sz="1100" b="1" u="sng" dirty="0"/>
                        <a:t>Very confident </a:t>
                      </a:r>
                    </a:p>
                  </a:txBody>
                  <a:tcPr>
                    <a:solidFill>
                      <a:schemeClr val="accent6">
                        <a:lumMod val="20000"/>
                        <a:lumOff val="80000"/>
                      </a:schemeClr>
                    </a:solidFill>
                  </a:tcPr>
                </a:tc>
                <a:extLst>
                  <a:ext uri="{0D108BD9-81ED-4DB2-BD59-A6C34878D82A}">
                    <a16:rowId xmlns:a16="http://schemas.microsoft.com/office/drawing/2014/main" val="111188831"/>
                  </a:ext>
                </a:extLst>
              </a:tr>
              <a:tr h="297309">
                <a:tc>
                  <a:txBody>
                    <a:bodyPr/>
                    <a:lstStyle/>
                    <a:p>
                      <a:r>
                        <a:rPr lang="en-GB" sz="1100" b="1" dirty="0"/>
                        <a:t>The plot of Macbeth </a:t>
                      </a:r>
                    </a:p>
                  </a:txBody>
                  <a:tcPr/>
                </a:tc>
                <a:tc>
                  <a:txBody>
                    <a:bodyPr/>
                    <a:lstStyle/>
                    <a:p>
                      <a:endParaRPr lang="en-GB" sz="1100" dirty="0"/>
                    </a:p>
                  </a:txBody>
                  <a:tcPr>
                    <a:solidFill>
                      <a:schemeClr val="bg1"/>
                    </a:solidFill>
                  </a:tcPr>
                </a:tc>
                <a:tc>
                  <a:txBody>
                    <a:bodyPr/>
                    <a:lstStyle/>
                    <a:p>
                      <a:endParaRPr lang="en-GB" sz="1100" dirty="0"/>
                    </a:p>
                  </a:txBody>
                  <a:tcPr>
                    <a:solidFill>
                      <a:schemeClr val="bg1"/>
                    </a:solidFill>
                  </a:tcPr>
                </a:tc>
                <a:tc>
                  <a:txBody>
                    <a:bodyPr/>
                    <a:lstStyle/>
                    <a:p>
                      <a:endParaRPr lang="en-GB" sz="1100" dirty="0"/>
                    </a:p>
                  </a:txBody>
                  <a:tcPr>
                    <a:solidFill>
                      <a:schemeClr val="bg1"/>
                    </a:solidFill>
                  </a:tcPr>
                </a:tc>
                <a:extLst>
                  <a:ext uri="{0D108BD9-81ED-4DB2-BD59-A6C34878D82A}">
                    <a16:rowId xmlns:a16="http://schemas.microsoft.com/office/drawing/2014/main" val="2900451886"/>
                  </a:ext>
                </a:extLst>
              </a:tr>
              <a:tr h="521017">
                <a:tc>
                  <a:txBody>
                    <a:bodyPr/>
                    <a:lstStyle/>
                    <a:p>
                      <a:r>
                        <a:rPr lang="en-GB" sz="1100" b="1" dirty="0"/>
                        <a:t>Theme of Duplicity - key quotations and key scenes </a:t>
                      </a:r>
                    </a:p>
                  </a:txBody>
                  <a:tcPr/>
                </a:tc>
                <a:tc>
                  <a:txBody>
                    <a:bodyPr/>
                    <a:lstStyle/>
                    <a:p>
                      <a:endParaRPr lang="en-GB" sz="1100" dirty="0"/>
                    </a:p>
                  </a:txBody>
                  <a:tcPr>
                    <a:solidFill>
                      <a:schemeClr val="bg1"/>
                    </a:solidFill>
                  </a:tcPr>
                </a:tc>
                <a:tc>
                  <a:txBody>
                    <a:bodyPr/>
                    <a:lstStyle/>
                    <a:p>
                      <a:endParaRPr lang="en-GB" sz="1100" dirty="0"/>
                    </a:p>
                  </a:txBody>
                  <a:tcPr>
                    <a:solidFill>
                      <a:schemeClr val="bg1"/>
                    </a:solidFill>
                  </a:tcPr>
                </a:tc>
                <a:tc>
                  <a:txBody>
                    <a:bodyPr/>
                    <a:lstStyle/>
                    <a:p>
                      <a:endParaRPr lang="en-GB" sz="1100" dirty="0"/>
                    </a:p>
                  </a:txBody>
                  <a:tcPr>
                    <a:solidFill>
                      <a:schemeClr val="bg1"/>
                    </a:solidFill>
                  </a:tcPr>
                </a:tc>
                <a:extLst>
                  <a:ext uri="{0D108BD9-81ED-4DB2-BD59-A6C34878D82A}">
                    <a16:rowId xmlns:a16="http://schemas.microsoft.com/office/drawing/2014/main" val="2598312027"/>
                  </a:ext>
                </a:extLst>
              </a:tr>
              <a:tr h="4896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t>Theme of Kingship - key quotations and key scenes </a:t>
                      </a:r>
                    </a:p>
                  </a:txBody>
                  <a:tcPr/>
                </a:tc>
                <a:tc>
                  <a:txBody>
                    <a:bodyPr/>
                    <a:lstStyle/>
                    <a:p>
                      <a:endParaRPr lang="en-GB" sz="1100" dirty="0"/>
                    </a:p>
                  </a:txBody>
                  <a:tcPr>
                    <a:solidFill>
                      <a:schemeClr val="bg1"/>
                    </a:solidFill>
                  </a:tcPr>
                </a:tc>
                <a:tc>
                  <a:txBody>
                    <a:bodyPr/>
                    <a:lstStyle/>
                    <a:p>
                      <a:endParaRPr lang="en-GB" sz="1100" dirty="0"/>
                    </a:p>
                  </a:txBody>
                  <a:tcPr>
                    <a:solidFill>
                      <a:schemeClr val="bg1"/>
                    </a:solidFill>
                  </a:tcPr>
                </a:tc>
                <a:tc>
                  <a:txBody>
                    <a:bodyPr/>
                    <a:lstStyle/>
                    <a:p>
                      <a:endParaRPr lang="en-GB" sz="1100" dirty="0"/>
                    </a:p>
                  </a:txBody>
                  <a:tcPr>
                    <a:solidFill>
                      <a:schemeClr val="bg1"/>
                    </a:solidFill>
                  </a:tcPr>
                </a:tc>
                <a:extLst>
                  <a:ext uri="{0D108BD9-81ED-4DB2-BD59-A6C34878D82A}">
                    <a16:rowId xmlns:a16="http://schemas.microsoft.com/office/drawing/2014/main" val="1437628698"/>
                  </a:ext>
                </a:extLst>
              </a:tr>
              <a:tr h="43021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b="1" dirty="0"/>
                        <a:t>Theme of Gender - key quotations and key scenes </a:t>
                      </a:r>
                    </a:p>
                  </a:txBody>
                  <a:tcPr/>
                </a:tc>
                <a:tc>
                  <a:txBody>
                    <a:bodyPr/>
                    <a:lstStyle/>
                    <a:p>
                      <a:endParaRPr lang="en-GB" sz="1100" dirty="0"/>
                    </a:p>
                  </a:txBody>
                  <a:tcPr>
                    <a:solidFill>
                      <a:schemeClr val="bg1"/>
                    </a:solidFill>
                  </a:tcPr>
                </a:tc>
                <a:tc>
                  <a:txBody>
                    <a:bodyPr/>
                    <a:lstStyle/>
                    <a:p>
                      <a:endParaRPr lang="en-GB" sz="1100" dirty="0"/>
                    </a:p>
                  </a:txBody>
                  <a:tcPr>
                    <a:solidFill>
                      <a:schemeClr val="bg1"/>
                    </a:solidFill>
                  </a:tcPr>
                </a:tc>
                <a:tc>
                  <a:txBody>
                    <a:bodyPr/>
                    <a:lstStyle/>
                    <a:p>
                      <a:endParaRPr lang="en-GB" sz="1100" dirty="0"/>
                    </a:p>
                  </a:txBody>
                  <a:tcPr>
                    <a:solidFill>
                      <a:schemeClr val="bg1"/>
                    </a:solidFill>
                  </a:tcPr>
                </a:tc>
                <a:extLst>
                  <a:ext uri="{0D108BD9-81ED-4DB2-BD59-A6C34878D82A}">
                    <a16:rowId xmlns:a16="http://schemas.microsoft.com/office/drawing/2014/main" val="3843291706"/>
                  </a:ext>
                </a:extLst>
              </a:tr>
              <a:tr h="43021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b="1" dirty="0"/>
                        <a:t>Theme of the Supernatural - key quotations and key scenes </a:t>
                      </a:r>
                    </a:p>
                  </a:txBody>
                  <a:tcPr/>
                </a:tc>
                <a:tc>
                  <a:txBody>
                    <a:bodyPr/>
                    <a:lstStyle/>
                    <a:p>
                      <a:endParaRPr lang="en-GB" sz="1100" dirty="0"/>
                    </a:p>
                  </a:txBody>
                  <a:tcPr>
                    <a:solidFill>
                      <a:schemeClr val="bg1"/>
                    </a:solidFill>
                  </a:tcPr>
                </a:tc>
                <a:tc>
                  <a:txBody>
                    <a:bodyPr/>
                    <a:lstStyle/>
                    <a:p>
                      <a:endParaRPr lang="en-GB" sz="1100" dirty="0"/>
                    </a:p>
                  </a:txBody>
                  <a:tcPr>
                    <a:solidFill>
                      <a:schemeClr val="bg1"/>
                    </a:solidFill>
                  </a:tcPr>
                </a:tc>
                <a:tc>
                  <a:txBody>
                    <a:bodyPr/>
                    <a:lstStyle/>
                    <a:p>
                      <a:endParaRPr lang="en-GB" sz="1100" dirty="0"/>
                    </a:p>
                  </a:txBody>
                  <a:tcPr>
                    <a:solidFill>
                      <a:schemeClr val="bg1"/>
                    </a:solidFill>
                  </a:tcPr>
                </a:tc>
                <a:extLst>
                  <a:ext uri="{0D108BD9-81ED-4DB2-BD59-A6C34878D82A}">
                    <a16:rowId xmlns:a16="http://schemas.microsoft.com/office/drawing/2014/main" val="3425808824"/>
                  </a:ext>
                </a:extLst>
              </a:tr>
              <a:tr h="43021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b="1" dirty="0"/>
                        <a:t>Macbeth and Lady Macbeth</a:t>
                      </a:r>
                    </a:p>
                  </a:txBody>
                  <a:tcPr/>
                </a:tc>
                <a:tc>
                  <a:txBody>
                    <a:bodyPr/>
                    <a:lstStyle/>
                    <a:p>
                      <a:endParaRPr lang="en-GB" sz="1100" dirty="0"/>
                    </a:p>
                  </a:txBody>
                  <a:tcPr>
                    <a:solidFill>
                      <a:schemeClr val="bg1"/>
                    </a:solidFill>
                  </a:tcPr>
                </a:tc>
                <a:tc>
                  <a:txBody>
                    <a:bodyPr/>
                    <a:lstStyle/>
                    <a:p>
                      <a:endParaRPr lang="en-GB" sz="1100" dirty="0"/>
                    </a:p>
                  </a:txBody>
                  <a:tcPr>
                    <a:solidFill>
                      <a:schemeClr val="bg1"/>
                    </a:solidFill>
                  </a:tcPr>
                </a:tc>
                <a:tc>
                  <a:txBody>
                    <a:bodyPr/>
                    <a:lstStyle/>
                    <a:p>
                      <a:endParaRPr lang="en-GB" sz="1100" dirty="0"/>
                    </a:p>
                  </a:txBody>
                  <a:tcPr>
                    <a:solidFill>
                      <a:schemeClr val="bg1"/>
                    </a:solidFill>
                  </a:tcPr>
                </a:tc>
                <a:extLst>
                  <a:ext uri="{0D108BD9-81ED-4DB2-BD59-A6C34878D82A}">
                    <a16:rowId xmlns:a16="http://schemas.microsoft.com/office/drawing/2014/main" val="4071080"/>
                  </a:ext>
                </a:extLst>
              </a:tr>
              <a:tr h="29730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b="1" dirty="0"/>
                        <a:t>King Duncan</a:t>
                      </a:r>
                    </a:p>
                  </a:txBody>
                  <a:tcPr/>
                </a:tc>
                <a:tc>
                  <a:txBody>
                    <a:bodyPr/>
                    <a:lstStyle/>
                    <a:p>
                      <a:endParaRPr lang="en-GB" sz="1100" dirty="0"/>
                    </a:p>
                  </a:txBody>
                  <a:tcPr>
                    <a:solidFill>
                      <a:schemeClr val="bg1"/>
                    </a:solidFill>
                  </a:tcPr>
                </a:tc>
                <a:tc>
                  <a:txBody>
                    <a:bodyPr/>
                    <a:lstStyle/>
                    <a:p>
                      <a:endParaRPr lang="en-GB" sz="1100" dirty="0"/>
                    </a:p>
                  </a:txBody>
                  <a:tcPr>
                    <a:solidFill>
                      <a:schemeClr val="bg1"/>
                    </a:solidFill>
                  </a:tcPr>
                </a:tc>
                <a:tc>
                  <a:txBody>
                    <a:bodyPr/>
                    <a:lstStyle/>
                    <a:p>
                      <a:endParaRPr lang="en-GB" sz="1100" dirty="0"/>
                    </a:p>
                  </a:txBody>
                  <a:tcPr>
                    <a:solidFill>
                      <a:schemeClr val="bg1"/>
                    </a:solidFill>
                  </a:tcPr>
                </a:tc>
                <a:extLst>
                  <a:ext uri="{0D108BD9-81ED-4DB2-BD59-A6C34878D82A}">
                    <a16:rowId xmlns:a16="http://schemas.microsoft.com/office/drawing/2014/main" val="1122005711"/>
                  </a:ext>
                </a:extLst>
              </a:tr>
              <a:tr h="29730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b="1" dirty="0"/>
                        <a:t>Banquo</a:t>
                      </a:r>
                    </a:p>
                  </a:txBody>
                  <a:tcPr/>
                </a:tc>
                <a:tc>
                  <a:txBody>
                    <a:bodyPr/>
                    <a:lstStyle/>
                    <a:p>
                      <a:endParaRPr lang="en-GB" sz="1100" dirty="0"/>
                    </a:p>
                  </a:txBody>
                  <a:tcPr>
                    <a:solidFill>
                      <a:schemeClr val="bg1"/>
                    </a:solidFill>
                  </a:tcPr>
                </a:tc>
                <a:tc>
                  <a:txBody>
                    <a:bodyPr/>
                    <a:lstStyle/>
                    <a:p>
                      <a:endParaRPr lang="en-GB" sz="1100" dirty="0"/>
                    </a:p>
                  </a:txBody>
                  <a:tcPr>
                    <a:solidFill>
                      <a:schemeClr val="bg1"/>
                    </a:solidFill>
                  </a:tcPr>
                </a:tc>
                <a:tc>
                  <a:txBody>
                    <a:bodyPr/>
                    <a:lstStyle/>
                    <a:p>
                      <a:endParaRPr lang="en-GB" sz="1100" dirty="0"/>
                    </a:p>
                  </a:txBody>
                  <a:tcPr>
                    <a:solidFill>
                      <a:schemeClr val="bg1"/>
                    </a:solidFill>
                  </a:tcPr>
                </a:tc>
                <a:extLst>
                  <a:ext uri="{0D108BD9-81ED-4DB2-BD59-A6C34878D82A}">
                    <a16:rowId xmlns:a16="http://schemas.microsoft.com/office/drawing/2014/main" val="1895969474"/>
                  </a:ext>
                </a:extLst>
              </a:tr>
              <a:tr h="29730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b="1" dirty="0"/>
                        <a:t>The Witches</a:t>
                      </a:r>
                    </a:p>
                  </a:txBody>
                  <a:tcPr/>
                </a:tc>
                <a:tc>
                  <a:txBody>
                    <a:bodyPr/>
                    <a:lstStyle/>
                    <a:p>
                      <a:endParaRPr lang="en-GB" sz="1100" dirty="0"/>
                    </a:p>
                  </a:txBody>
                  <a:tcPr>
                    <a:solidFill>
                      <a:schemeClr val="bg1"/>
                    </a:solidFill>
                  </a:tcPr>
                </a:tc>
                <a:tc>
                  <a:txBody>
                    <a:bodyPr/>
                    <a:lstStyle/>
                    <a:p>
                      <a:endParaRPr lang="en-GB" sz="1100" dirty="0"/>
                    </a:p>
                  </a:txBody>
                  <a:tcPr>
                    <a:solidFill>
                      <a:schemeClr val="bg1"/>
                    </a:solidFill>
                  </a:tcPr>
                </a:tc>
                <a:tc>
                  <a:txBody>
                    <a:bodyPr/>
                    <a:lstStyle/>
                    <a:p>
                      <a:endParaRPr lang="en-GB" sz="1100" dirty="0"/>
                    </a:p>
                  </a:txBody>
                  <a:tcPr>
                    <a:solidFill>
                      <a:schemeClr val="bg1"/>
                    </a:solidFill>
                  </a:tcPr>
                </a:tc>
                <a:extLst>
                  <a:ext uri="{0D108BD9-81ED-4DB2-BD59-A6C34878D82A}">
                    <a16:rowId xmlns:a16="http://schemas.microsoft.com/office/drawing/2014/main" val="973809692"/>
                  </a:ext>
                </a:extLst>
              </a:tr>
              <a:tr h="874436">
                <a:tc>
                  <a:txBody>
                    <a:bodyPr/>
                    <a:lstStyle/>
                    <a:p>
                      <a:r>
                        <a:rPr lang="en-GB" sz="1100" b="1" dirty="0"/>
                        <a:t>Link you analysis to context </a:t>
                      </a:r>
                    </a:p>
                    <a:p>
                      <a:r>
                        <a:rPr lang="en-GB" sz="1100" b="1" dirty="0"/>
                        <a:t>(Natural order, King James’ beliefs, religious beliefs, Divine Rights of Kings and Tanistry Law etc)</a:t>
                      </a:r>
                    </a:p>
                  </a:txBody>
                  <a:tcPr/>
                </a:tc>
                <a:tc>
                  <a:txBody>
                    <a:bodyPr/>
                    <a:lstStyle/>
                    <a:p>
                      <a:endParaRPr lang="en-GB" sz="1100" dirty="0"/>
                    </a:p>
                  </a:txBody>
                  <a:tcPr>
                    <a:solidFill>
                      <a:schemeClr val="bg1"/>
                    </a:solidFill>
                  </a:tcPr>
                </a:tc>
                <a:tc>
                  <a:txBody>
                    <a:bodyPr/>
                    <a:lstStyle/>
                    <a:p>
                      <a:endParaRPr lang="en-GB" sz="1100" dirty="0"/>
                    </a:p>
                  </a:txBody>
                  <a:tcPr>
                    <a:solidFill>
                      <a:schemeClr val="bg1"/>
                    </a:solidFill>
                  </a:tcPr>
                </a:tc>
                <a:tc>
                  <a:txBody>
                    <a:bodyPr/>
                    <a:lstStyle/>
                    <a:p>
                      <a:endParaRPr lang="en-GB" sz="1100" dirty="0"/>
                    </a:p>
                  </a:txBody>
                  <a:tcPr>
                    <a:solidFill>
                      <a:schemeClr val="bg1"/>
                    </a:solidFill>
                  </a:tcPr>
                </a:tc>
                <a:extLst>
                  <a:ext uri="{0D108BD9-81ED-4DB2-BD59-A6C34878D82A}">
                    <a16:rowId xmlns:a16="http://schemas.microsoft.com/office/drawing/2014/main" val="77421351"/>
                  </a:ext>
                </a:extLst>
              </a:tr>
            </a:tbl>
          </a:graphicData>
        </a:graphic>
      </p:graphicFrame>
    </p:spTree>
    <p:extLst>
      <p:ext uri="{BB962C8B-B14F-4D97-AF65-F5344CB8AC3E}">
        <p14:creationId xmlns:p14="http://schemas.microsoft.com/office/powerpoint/2010/main" val="3040440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1ED3325-D9F8-1F89-554B-759B2CEB74D3}"/>
              </a:ext>
            </a:extLst>
          </p:cNvPr>
          <p:cNvSpPr txBox="1"/>
          <p:nvPr/>
        </p:nvSpPr>
        <p:spPr>
          <a:xfrm>
            <a:off x="498302" y="213452"/>
            <a:ext cx="5846618" cy="2990755"/>
          </a:xfrm>
          <a:prstGeom prst="rect">
            <a:avLst/>
          </a:prstGeom>
          <a:noFill/>
        </p:spPr>
        <p:txBody>
          <a:bodyPr wrap="square">
            <a:spAutoFit/>
          </a:bodyPr>
          <a:lstStyle/>
          <a:p>
            <a:pPr algn="ctr">
              <a:tabLst>
                <a:tab pos="2865755" algn="ctr"/>
                <a:tab pos="5731510" algn="r"/>
              </a:tabLst>
            </a:pPr>
            <a:r>
              <a:rPr lang="en-GB" sz="1400" b="1" u="sng" dirty="0">
                <a:effectLst/>
                <a:latin typeface="Futura Md BT" panose="020B0802020204020204" pitchFamily="34" charset="0"/>
                <a:ea typeface="Calibri" panose="020F0502020204030204" pitchFamily="34" charset="0"/>
                <a:cs typeface="Times New Roman" panose="02020603050405020304" pitchFamily="18" charset="0"/>
              </a:rPr>
              <a:t>English Literature </a:t>
            </a:r>
          </a:p>
          <a:p>
            <a:pPr algn="ctr">
              <a:tabLst>
                <a:tab pos="2865755" algn="ctr"/>
                <a:tab pos="5731510" algn="r"/>
              </a:tabLst>
            </a:pPr>
            <a:r>
              <a:rPr lang="en-GB" sz="1400" b="1" u="sng" dirty="0">
                <a:effectLst/>
                <a:latin typeface="Futura Md BT" panose="020B0802020204020204" pitchFamily="34" charset="0"/>
                <a:ea typeface="Calibri" panose="020F0502020204030204" pitchFamily="34" charset="0"/>
                <a:cs typeface="Times New Roman" panose="02020603050405020304" pitchFamily="18" charset="0"/>
              </a:rPr>
              <a:t>- 1 hour 45 minutes </a:t>
            </a:r>
          </a:p>
          <a:p>
            <a:pPr algn="ctr">
              <a:tabLst>
                <a:tab pos="2865755" algn="ctr"/>
                <a:tab pos="5731510" algn="r"/>
              </a:tabLst>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tabLst>
                <a:tab pos="2865755" algn="ctr"/>
                <a:tab pos="5731510" algn="r"/>
              </a:tabLst>
            </a:pPr>
            <a:r>
              <a:rPr lang="en-GB" sz="1400" b="1" u="sng" dirty="0">
                <a:effectLst/>
                <a:latin typeface="Futura Md BT" panose="020B0802020204020204" pitchFamily="34" charset="0"/>
                <a:ea typeface="Calibri" panose="020F0502020204030204" pitchFamily="34" charset="0"/>
                <a:cs typeface="Times New Roman" panose="02020603050405020304" pitchFamily="18" charset="0"/>
              </a:rPr>
              <a:t>Content </a:t>
            </a:r>
            <a:r>
              <a:rPr lang="en-GB" sz="1400" b="1" u="sng" dirty="0">
                <a:effectLst/>
                <a:latin typeface="Futura (Light)" panose="020B7200000000000000" pitchFamily="34" charset="0"/>
                <a:ea typeface="Calibri" panose="020F0502020204030204" pitchFamily="34" charset="0"/>
                <a:cs typeface="Times New Roman" panose="02020603050405020304" pitchFamily="18" charset="0"/>
              </a:rPr>
              <a:t>-You will write response to Macbeth</a:t>
            </a:r>
            <a:r>
              <a:rPr lang="en-GB" sz="1400" b="1" u="sng" dirty="0">
                <a:latin typeface="Futura (Light)" panose="020B7200000000000000" pitchFamily="34" charset="0"/>
                <a:ea typeface="Calibri" panose="020F0502020204030204" pitchFamily="34" charset="0"/>
                <a:cs typeface="Times New Roman" panose="02020603050405020304" pitchFamily="18" charset="0"/>
              </a:rPr>
              <a:t> </a:t>
            </a:r>
            <a:r>
              <a:rPr lang="en-GB" sz="1400" b="1" u="sng" dirty="0">
                <a:effectLst/>
                <a:latin typeface="Futura (Light)" panose="020B7200000000000000" pitchFamily="34" charset="0"/>
                <a:ea typeface="Calibri" panose="020F0502020204030204" pitchFamily="34" charset="0"/>
                <a:cs typeface="Times New Roman" panose="02020603050405020304" pitchFamily="18" charset="0"/>
              </a:rPr>
              <a:t>and Unseen Poetry</a:t>
            </a:r>
          </a:p>
          <a:p>
            <a:pPr>
              <a:tabLst>
                <a:tab pos="2865755" algn="ctr"/>
                <a:tab pos="5731510" algn="r"/>
              </a:tabLst>
            </a:pPr>
            <a:endParaRPr lang="en-GB" sz="1400" b="1" u="sng" dirty="0">
              <a:effectLst/>
              <a:latin typeface="Futura (Light)" panose="020B7200000000000000" pitchFamily="34" charset="0"/>
              <a:ea typeface="Calibri" panose="020F0502020204030204" pitchFamily="34" charset="0"/>
              <a:cs typeface="Times New Roman" panose="02020603050405020304" pitchFamily="18" charset="0"/>
            </a:endParaRPr>
          </a:p>
          <a:p>
            <a:pPr>
              <a:tabLst>
                <a:tab pos="2865755" algn="ctr"/>
                <a:tab pos="5731510" algn="r"/>
              </a:tabLst>
            </a:pPr>
            <a:r>
              <a:rPr lang="en-GB" sz="1400" b="1" i="1" u="sng" dirty="0">
                <a:effectLst/>
                <a:latin typeface="Futura Md BT" panose="020B0802020204020204" pitchFamily="34" charset="0"/>
                <a:ea typeface="Calibri" panose="020F0502020204030204" pitchFamily="34" charset="0"/>
                <a:cs typeface="Times New Roman" panose="02020603050405020304" pitchFamily="18" charset="0"/>
              </a:rPr>
              <a:t>Unseen Poetry</a:t>
            </a:r>
          </a:p>
          <a:p>
            <a:pPr marL="342900" lvl="0" indent="-342900">
              <a:lnSpc>
                <a:spcPct val="107000"/>
              </a:lnSpc>
              <a:buFont typeface="Symbol" panose="05050102010706020507" pitchFamily="18" charset="2"/>
              <a:buChar char=""/>
              <a:tabLst>
                <a:tab pos="2346960" algn="l"/>
              </a:tabLst>
            </a:pPr>
            <a:r>
              <a:rPr lang="en-GB" sz="1400" dirty="0">
                <a:effectLst/>
                <a:latin typeface="Futura (Light)" panose="020B7200000000000000" pitchFamily="34" charset="0"/>
                <a:ea typeface="Calibri" panose="020F0502020204030204" pitchFamily="34" charset="0"/>
                <a:cs typeface="Times New Roman" panose="02020603050405020304" pitchFamily="18" charset="0"/>
              </a:rPr>
              <a:t>This will be </a:t>
            </a:r>
            <a:r>
              <a:rPr lang="en-GB" sz="1400" u="sng" dirty="0">
                <a:effectLst/>
                <a:latin typeface="Futura (Light)" panose="020B7200000000000000" pitchFamily="34" charset="0"/>
                <a:ea typeface="Calibri" panose="020F0502020204030204" pitchFamily="34" charset="0"/>
                <a:cs typeface="Times New Roman" panose="02020603050405020304" pitchFamily="18" charset="0"/>
              </a:rPr>
              <a:t>two poems </a:t>
            </a:r>
            <a:r>
              <a:rPr lang="en-GB" sz="1400" dirty="0">
                <a:effectLst/>
                <a:latin typeface="Futura (Light)" panose="020B7200000000000000" pitchFamily="34" charset="0"/>
                <a:ea typeface="Calibri" panose="020F0502020204030204" pitchFamily="34" charset="0"/>
                <a:cs typeface="Times New Roman" panose="02020603050405020304" pitchFamily="18" charset="0"/>
              </a:rPr>
              <a:t>that you have </a:t>
            </a:r>
            <a:r>
              <a:rPr lang="en-GB" sz="1400" u="sng" dirty="0">
                <a:effectLst/>
                <a:latin typeface="Futura (Light)" panose="020B7200000000000000" pitchFamily="34" charset="0"/>
                <a:ea typeface="Calibri" panose="020F0502020204030204" pitchFamily="34" charset="0"/>
                <a:cs typeface="Times New Roman" panose="02020603050405020304" pitchFamily="18" charset="0"/>
              </a:rPr>
              <a:t>never seen before</a:t>
            </a:r>
            <a:r>
              <a:rPr lang="en-GB" sz="1400" dirty="0">
                <a:effectLst/>
                <a:latin typeface="Futura (Light)" panose="020B7200000000000000" pitchFamily="34" charset="0"/>
                <a:ea typeface="Calibri" panose="020F0502020204030204" pitchFamily="34" charset="0"/>
                <a:cs typeface="Times New Roman" panose="02020603050405020304" pitchFamily="18" charset="0"/>
              </a:rPr>
              <a:t>, and it </a:t>
            </a:r>
            <a:r>
              <a:rPr lang="en-GB" sz="1400" u="sng" dirty="0">
                <a:effectLst/>
                <a:latin typeface="Futura (Light)" panose="020B7200000000000000" pitchFamily="34" charset="0"/>
                <a:ea typeface="Calibri" panose="020F0502020204030204" pitchFamily="34" charset="0"/>
                <a:cs typeface="Times New Roman" panose="02020603050405020304" pitchFamily="18" charset="0"/>
              </a:rPr>
              <a:t>assesses your analysis</a:t>
            </a:r>
            <a:r>
              <a:rPr lang="en-GB" sz="1400" dirty="0">
                <a:effectLst/>
                <a:latin typeface="Futura (Light)" panose="020B7200000000000000" pitchFamily="34" charset="0"/>
                <a:ea typeface="Calibri" panose="020F0502020204030204" pitchFamily="34" charset="0"/>
                <a:cs typeface="Times New Roman" panose="02020603050405020304" pitchFamily="18" charset="0"/>
              </a:rPr>
              <a:t>. </a:t>
            </a:r>
          </a:p>
          <a:p>
            <a:pPr marL="342900" lvl="0" indent="-342900">
              <a:lnSpc>
                <a:spcPct val="107000"/>
              </a:lnSpc>
              <a:buFont typeface="Symbol" panose="05050102010706020507" pitchFamily="18" charset="2"/>
              <a:buChar char=""/>
              <a:tabLst>
                <a:tab pos="2346960" algn="l"/>
              </a:tabLst>
            </a:pPr>
            <a:r>
              <a:rPr lang="en-GB" sz="1400" dirty="0">
                <a:latin typeface="Futura (Light)" panose="020B7200000000000000" pitchFamily="34" charset="0"/>
                <a:ea typeface="Calibri" panose="020F0502020204030204" pitchFamily="34" charset="0"/>
                <a:cs typeface="Times New Roman" panose="02020603050405020304" pitchFamily="18" charset="0"/>
              </a:rPr>
              <a:t>Your will answer two questions</a:t>
            </a:r>
          </a:p>
          <a:p>
            <a:pPr marL="342900" lvl="0" indent="-342900">
              <a:lnSpc>
                <a:spcPct val="107000"/>
              </a:lnSpc>
              <a:buFont typeface="Symbol" panose="05050102010706020507" pitchFamily="18" charset="2"/>
              <a:buChar char=""/>
              <a:tabLst>
                <a:tab pos="2346960" algn="l"/>
              </a:tabLst>
            </a:pPr>
            <a:r>
              <a:rPr lang="en-GB" sz="1400" u="sng" dirty="0">
                <a:effectLst/>
                <a:latin typeface="Futura (Light)" panose="020B7200000000000000" pitchFamily="34" charset="0"/>
                <a:ea typeface="Calibri" panose="020F0502020204030204" pitchFamily="34" charset="0"/>
                <a:cs typeface="Times New Roman" panose="02020603050405020304" pitchFamily="18" charset="0"/>
              </a:rPr>
              <a:t>Question 1 -</a:t>
            </a:r>
            <a:r>
              <a:rPr lang="en-GB" sz="1400" dirty="0">
                <a:effectLst/>
                <a:latin typeface="Futura (Light)" panose="020B7200000000000000" pitchFamily="34" charset="0"/>
                <a:ea typeface="Calibri" panose="020F0502020204030204" pitchFamily="34" charset="0"/>
                <a:cs typeface="Times New Roman" panose="02020603050405020304" pitchFamily="18" charset="0"/>
              </a:rPr>
              <a:t>  worth 24 marks- write </a:t>
            </a:r>
            <a:r>
              <a:rPr lang="en-GB" sz="1400" u="sng" dirty="0">
                <a:effectLst/>
                <a:latin typeface="Futura (Light)" panose="020B7200000000000000" pitchFamily="34" charset="0"/>
                <a:ea typeface="Calibri" panose="020F0502020204030204" pitchFamily="34" charset="0"/>
                <a:cs typeface="Times New Roman" panose="02020603050405020304" pitchFamily="18" charset="0"/>
              </a:rPr>
              <a:t>three PEAs </a:t>
            </a:r>
            <a:r>
              <a:rPr lang="en-GB" sz="1400" dirty="0">
                <a:effectLst/>
                <a:latin typeface="Futura (Light)" panose="020B7200000000000000" pitchFamily="34" charset="0"/>
                <a:ea typeface="Calibri" panose="020F0502020204030204" pitchFamily="34" charset="0"/>
                <a:cs typeface="Times New Roman" panose="02020603050405020304" pitchFamily="18" charset="0"/>
              </a:rPr>
              <a:t>based on </a:t>
            </a:r>
            <a:r>
              <a:rPr lang="en-GB" sz="1400" u="sng" dirty="0">
                <a:effectLst/>
                <a:latin typeface="Futura (Light)" panose="020B7200000000000000" pitchFamily="34" charset="0"/>
                <a:ea typeface="Calibri" panose="020F0502020204030204" pitchFamily="34" charset="0"/>
                <a:cs typeface="Times New Roman" panose="02020603050405020304" pitchFamily="18" charset="0"/>
              </a:rPr>
              <a:t>one unseen poem</a:t>
            </a:r>
            <a:r>
              <a:rPr lang="en-GB" sz="1400" dirty="0">
                <a:effectLst/>
                <a:latin typeface="Futura (Light)" panose="020B7200000000000000" pitchFamily="34" charset="0"/>
                <a:ea typeface="Calibri" panose="020F0502020204030204" pitchFamily="34" charset="0"/>
                <a:cs typeface="Times New Roman" panose="02020603050405020304" pitchFamily="18" charset="0"/>
              </a:rPr>
              <a:t>.</a:t>
            </a:r>
          </a:p>
          <a:p>
            <a:pPr marL="342900" lvl="0" indent="-342900">
              <a:lnSpc>
                <a:spcPct val="107000"/>
              </a:lnSpc>
              <a:spcAft>
                <a:spcPts val="800"/>
              </a:spcAft>
              <a:buFont typeface="Symbol" panose="05050102010706020507" pitchFamily="18" charset="2"/>
              <a:buChar char=""/>
              <a:tabLst>
                <a:tab pos="2346960" algn="l"/>
              </a:tabLst>
            </a:pPr>
            <a:r>
              <a:rPr lang="en-GB" sz="1400" u="sng" dirty="0">
                <a:effectLst/>
                <a:latin typeface="Futura (Light)" panose="020B7200000000000000" pitchFamily="34" charset="0"/>
                <a:ea typeface="Calibri" panose="020F0502020204030204" pitchFamily="34" charset="0"/>
                <a:cs typeface="Times New Roman" panose="02020603050405020304" pitchFamily="18" charset="0"/>
              </a:rPr>
              <a:t>Questions 2 -</a:t>
            </a:r>
            <a:r>
              <a:rPr lang="en-GB" sz="1400" dirty="0">
                <a:effectLst/>
                <a:latin typeface="Futura (Light)" panose="020B7200000000000000" pitchFamily="34" charset="0"/>
                <a:ea typeface="Calibri" panose="020F0502020204030204" pitchFamily="34" charset="0"/>
                <a:cs typeface="Times New Roman" panose="02020603050405020304" pitchFamily="18" charset="0"/>
              </a:rPr>
              <a:t> worth 8 marks- Write a </a:t>
            </a:r>
            <a:r>
              <a:rPr lang="en-GB" sz="1400" u="sng" dirty="0">
                <a:effectLst/>
                <a:latin typeface="Futura (Light)" panose="020B7200000000000000" pitchFamily="34" charset="0"/>
                <a:ea typeface="Calibri" panose="020F0502020204030204" pitchFamily="34" charset="0"/>
                <a:cs typeface="Times New Roman" panose="02020603050405020304" pitchFamily="18" charset="0"/>
              </a:rPr>
              <a:t>PEALEA comparing </a:t>
            </a:r>
            <a:r>
              <a:rPr lang="en-GB" sz="1400" dirty="0">
                <a:effectLst/>
                <a:latin typeface="Futura (Light)" panose="020B7200000000000000" pitchFamily="34" charset="0"/>
                <a:ea typeface="Calibri" panose="020F0502020204030204" pitchFamily="34" charset="0"/>
                <a:cs typeface="Times New Roman" panose="02020603050405020304" pitchFamily="18" charset="0"/>
              </a:rPr>
              <a:t>the </a:t>
            </a:r>
            <a:r>
              <a:rPr lang="en-GB" sz="1400" u="sng" dirty="0">
                <a:effectLst/>
                <a:latin typeface="Futura (Light)" panose="020B7200000000000000" pitchFamily="34" charset="0"/>
                <a:ea typeface="Calibri" panose="020F0502020204030204" pitchFamily="34" charset="0"/>
                <a:cs typeface="Times New Roman" panose="02020603050405020304" pitchFamily="18" charset="0"/>
              </a:rPr>
              <a:t>two unseen poems </a:t>
            </a:r>
            <a:r>
              <a:rPr lang="en-GB" sz="1400" dirty="0">
                <a:effectLst/>
                <a:latin typeface="Futura (Light)" panose="020B7200000000000000" pitchFamily="34" charset="0"/>
                <a:ea typeface="Calibri" panose="020F0502020204030204" pitchFamily="34" charset="0"/>
                <a:cs typeface="Times New Roman" panose="02020603050405020304" pitchFamily="18" charset="0"/>
              </a:rPr>
              <a:t>and their use of METHODS.</a:t>
            </a:r>
          </a:p>
        </p:txBody>
      </p:sp>
      <p:graphicFrame>
        <p:nvGraphicFramePr>
          <p:cNvPr id="4" name="Table 4">
            <a:extLst>
              <a:ext uri="{FF2B5EF4-FFF2-40B4-BE49-F238E27FC236}">
                <a16:creationId xmlns:a16="http://schemas.microsoft.com/office/drawing/2014/main" id="{41D8456C-FB6D-2FDA-6C83-ADBC51DACB83}"/>
              </a:ext>
            </a:extLst>
          </p:cNvPr>
          <p:cNvGraphicFramePr>
            <a:graphicFrameLocks noGrp="1"/>
          </p:cNvGraphicFramePr>
          <p:nvPr>
            <p:extLst>
              <p:ext uri="{D42A27DB-BD31-4B8C-83A1-F6EECF244321}">
                <p14:modId xmlns:p14="http://schemas.microsoft.com/office/powerpoint/2010/main" val="3999301892"/>
              </p:ext>
            </p:extLst>
          </p:nvPr>
        </p:nvGraphicFramePr>
        <p:xfrm>
          <a:off x="415636" y="3678057"/>
          <a:ext cx="5929283" cy="5386479"/>
        </p:xfrm>
        <a:graphic>
          <a:graphicData uri="http://schemas.openxmlformats.org/drawingml/2006/table">
            <a:tbl>
              <a:tblPr firstRow="1" bandRow="1">
                <a:tableStyleId>{5940675A-B579-460E-94D1-54222C63F5DA}</a:tableStyleId>
              </a:tblPr>
              <a:tblGrid>
                <a:gridCol w="2475449">
                  <a:extLst>
                    <a:ext uri="{9D8B030D-6E8A-4147-A177-3AD203B41FA5}">
                      <a16:colId xmlns:a16="http://schemas.microsoft.com/office/drawing/2014/main" val="2473409566"/>
                    </a:ext>
                  </a:extLst>
                </a:gridCol>
                <a:gridCol w="1131655">
                  <a:extLst>
                    <a:ext uri="{9D8B030D-6E8A-4147-A177-3AD203B41FA5}">
                      <a16:colId xmlns:a16="http://schemas.microsoft.com/office/drawing/2014/main" val="615982401"/>
                    </a:ext>
                  </a:extLst>
                </a:gridCol>
                <a:gridCol w="1064575">
                  <a:extLst>
                    <a:ext uri="{9D8B030D-6E8A-4147-A177-3AD203B41FA5}">
                      <a16:colId xmlns:a16="http://schemas.microsoft.com/office/drawing/2014/main" val="2709261329"/>
                    </a:ext>
                  </a:extLst>
                </a:gridCol>
                <a:gridCol w="1257604">
                  <a:extLst>
                    <a:ext uri="{9D8B030D-6E8A-4147-A177-3AD203B41FA5}">
                      <a16:colId xmlns:a16="http://schemas.microsoft.com/office/drawing/2014/main" val="689725771"/>
                    </a:ext>
                  </a:extLst>
                </a:gridCol>
              </a:tblGrid>
              <a:tr h="577468">
                <a:tc gridSpan="4">
                  <a:txBody>
                    <a:bodyPr/>
                    <a:lstStyle/>
                    <a:p>
                      <a:pPr algn="ctr"/>
                      <a:r>
                        <a:rPr lang="en-GB" sz="1200" b="1" u="none" dirty="0"/>
                        <a:t>Tick how confident you for each  one.</a:t>
                      </a:r>
                    </a:p>
                    <a:p>
                      <a:pPr algn="ctr"/>
                      <a:r>
                        <a:rPr lang="en-GB" sz="1200" b="1" u="none" dirty="0"/>
                        <a:t>Make sure you are honest. This will allow to revise more effectively.</a:t>
                      </a:r>
                    </a:p>
                  </a:txBody>
                  <a:tcPr/>
                </a:tc>
                <a:tc hMerge="1">
                  <a:txBody>
                    <a:bodyPr/>
                    <a:lstStyle/>
                    <a:p>
                      <a:pPr algn="ctr"/>
                      <a:endParaRPr lang="en-GB" sz="1200" b="1" u="sng" dirty="0"/>
                    </a:p>
                  </a:txBody>
                  <a:tcPr/>
                </a:tc>
                <a:tc hMerge="1">
                  <a:txBody>
                    <a:bodyPr/>
                    <a:lstStyle/>
                    <a:p>
                      <a:pPr algn="ctr"/>
                      <a:endParaRPr lang="en-GB" sz="1200" b="1" u="sng" dirty="0"/>
                    </a:p>
                  </a:txBody>
                  <a:tcPr/>
                </a:tc>
                <a:tc hMerge="1">
                  <a:txBody>
                    <a:bodyPr/>
                    <a:lstStyle/>
                    <a:p>
                      <a:pPr algn="ctr"/>
                      <a:endParaRPr lang="en-GB" sz="1200" b="1" u="sng" dirty="0"/>
                    </a:p>
                  </a:txBody>
                  <a:tcPr/>
                </a:tc>
                <a:extLst>
                  <a:ext uri="{0D108BD9-81ED-4DB2-BD59-A6C34878D82A}">
                    <a16:rowId xmlns:a16="http://schemas.microsoft.com/office/drawing/2014/main" val="1453010675"/>
                  </a:ext>
                </a:extLst>
              </a:tr>
              <a:tr h="552898">
                <a:tc>
                  <a:txBody>
                    <a:bodyPr/>
                    <a:lstStyle/>
                    <a:p>
                      <a:pPr algn="ctr"/>
                      <a:r>
                        <a:rPr lang="en-GB" sz="1200" b="1" u="sng" dirty="0"/>
                        <a:t>Checklist for Unseen Poetry</a:t>
                      </a:r>
                    </a:p>
                  </a:txBody>
                  <a:tcPr/>
                </a:tc>
                <a:tc>
                  <a:txBody>
                    <a:bodyPr/>
                    <a:lstStyle/>
                    <a:p>
                      <a:pPr algn="ctr"/>
                      <a:r>
                        <a:rPr lang="en-GB" sz="1200" b="1" u="sng" dirty="0"/>
                        <a:t>Not Confident </a:t>
                      </a:r>
                    </a:p>
                  </a:txBody>
                  <a:tcPr>
                    <a:solidFill>
                      <a:srgbClr val="FF9966"/>
                    </a:solidFill>
                  </a:tcPr>
                </a:tc>
                <a:tc>
                  <a:txBody>
                    <a:bodyPr/>
                    <a:lstStyle/>
                    <a:p>
                      <a:pPr algn="ctr"/>
                      <a:r>
                        <a:rPr lang="en-GB" sz="1200" b="1" u="sng" dirty="0"/>
                        <a:t>Somewhat confident </a:t>
                      </a:r>
                    </a:p>
                  </a:txBody>
                  <a:tcPr>
                    <a:solidFill>
                      <a:schemeClr val="accent4">
                        <a:lumMod val="20000"/>
                        <a:lumOff val="80000"/>
                      </a:schemeClr>
                    </a:solidFill>
                  </a:tcPr>
                </a:tc>
                <a:tc>
                  <a:txBody>
                    <a:bodyPr/>
                    <a:lstStyle/>
                    <a:p>
                      <a:pPr algn="ctr"/>
                      <a:r>
                        <a:rPr lang="en-GB" sz="1200" b="1" u="sng" dirty="0"/>
                        <a:t>Very confident </a:t>
                      </a:r>
                    </a:p>
                  </a:txBody>
                  <a:tcPr>
                    <a:solidFill>
                      <a:schemeClr val="accent6">
                        <a:lumMod val="20000"/>
                        <a:lumOff val="80000"/>
                      </a:schemeClr>
                    </a:solidFill>
                  </a:tcPr>
                </a:tc>
                <a:extLst>
                  <a:ext uri="{0D108BD9-81ED-4DB2-BD59-A6C34878D82A}">
                    <a16:rowId xmlns:a16="http://schemas.microsoft.com/office/drawing/2014/main" val="111188831"/>
                  </a:ext>
                </a:extLst>
              </a:tr>
              <a:tr h="403289">
                <a:tc>
                  <a:txBody>
                    <a:bodyPr/>
                    <a:lstStyle/>
                    <a:p>
                      <a:r>
                        <a:rPr lang="en-GB" sz="1200" b="1" dirty="0"/>
                        <a:t>The structure of a PEA paragraph </a:t>
                      </a:r>
                    </a:p>
                  </a:txBody>
                  <a:tcPr/>
                </a:tc>
                <a:tc>
                  <a:txBody>
                    <a:bodyPr/>
                    <a:lstStyle/>
                    <a:p>
                      <a:endParaRPr lang="en-GB" sz="1200" dirty="0"/>
                    </a:p>
                  </a:txBody>
                  <a:tcPr>
                    <a:solidFill>
                      <a:schemeClr val="bg1"/>
                    </a:solidFill>
                  </a:tcPr>
                </a:tc>
                <a:tc>
                  <a:txBody>
                    <a:bodyPr/>
                    <a:lstStyle/>
                    <a:p>
                      <a:endParaRPr lang="en-GB" sz="1200" dirty="0"/>
                    </a:p>
                  </a:txBody>
                  <a:tcPr>
                    <a:solidFill>
                      <a:schemeClr val="bg1"/>
                    </a:solidFill>
                  </a:tcPr>
                </a:tc>
                <a:tc>
                  <a:txBody>
                    <a:bodyPr/>
                    <a:lstStyle/>
                    <a:p>
                      <a:endParaRPr lang="en-GB" sz="1200" dirty="0"/>
                    </a:p>
                  </a:txBody>
                  <a:tcPr>
                    <a:solidFill>
                      <a:schemeClr val="bg1"/>
                    </a:solidFill>
                  </a:tcPr>
                </a:tc>
                <a:extLst>
                  <a:ext uri="{0D108BD9-81ED-4DB2-BD59-A6C34878D82A}">
                    <a16:rowId xmlns:a16="http://schemas.microsoft.com/office/drawing/2014/main" val="2598312027"/>
                  </a:ext>
                </a:extLst>
              </a:tr>
              <a:tr h="31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The structure of PEALEA</a:t>
                      </a:r>
                    </a:p>
                  </a:txBody>
                  <a:tcPr/>
                </a:tc>
                <a:tc>
                  <a:txBody>
                    <a:bodyPr/>
                    <a:lstStyle/>
                    <a:p>
                      <a:endParaRPr lang="en-GB" sz="1200" dirty="0"/>
                    </a:p>
                  </a:txBody>
                  <a:tcPr>
                    <a:solidFill>
                      <a:schemeClr val="bg1"/>
                    </a:solidFill>
                  </a:tcPr>
                </a:tc>
                <a:tc>
                  <a:txBody>
                    <a:bodyPr/>
                    <a:lstStyle/>
                    <a:p>
                      <a:endParaRPr lang="en-GB" sz="1200" dirty="0"/>
                    </a:p>
                  </a:txBody>
                  <a:tcPr>
                    <a:solidFill>
                      <a:schemeClr val="bg1"/>
                    </a:solidFill>
                  </a:tcPr>
                </a:tc>
                <a:tc>
                  <a:txBody>
                    <a:bodyPr/>
                    <a:lstStyle/>
                    <a:p>
                      <a:endParaRPr lang="en-GB" sz="1200" dirty="0"/>
                    </a:p>
                  </a:txBody>
                  <a:tcPr>
                    <a:solidFill>
                      <a:schemeClr val="bg1"/>
                    </a:solidFill>
                  </a:tcPr>
                </a:tc>
                <a:extLst>
                  <a:ext uri="{0D108BD9-81ED-4DB2-BD59-A6C34878D82A}">
                    <a16:rowId xmlns:a16="http://schemas.microsoft.com/office/drawing/2014/main" val="2817508790"/>
                  </a:ext>
                </a:extLst>
              </a:tr>
              <a:tr h="3916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Able to identify writer’s methods </a:t>
                      </a:r>
                    </a:p>
                  </a:txBody>
                  <a:tcPr/>
                </a:tc>
                <a:tc>
                  <a:txBody>
                    <a:bodyPr/>
                    <a:lstStyle/>
                    <a:p>
                      <a:endParaRPr lang="en-GB" sz="1200" dirty="0"/>
                    </a:p>
                  </a:txBody>
                  <a:tcPr>
                    <a:solidFill>
                      <a:schemeClr val="bg1"/>
                    </a:solidFill>
                  </a:tcPr>
                </a:tc>
                <a:tc>
                  <a:txBody>
                    <a:bodyPr/>
                    <a:lstStyle/>
                    <a:p>
                      <a:endParaRPr lang="en-GB" sz="1200" dirty="0"/>
                    </a:p>
                  </a:txBody>
                  <a:tcPr>
                    <a:solidFill>
                      <a:schemeClr val="bg1"/>
                    </a:solidFill>
                  </a:tcPr>
                </a:tc>
                <a:tc>
                  <a:txBody>
                    <a:bodyPr/>
                    <a:lstStyle/>
                    <a:p>
                      <a:endParaRPr lang="en-GB" sz="1200" dirty="0"/>
                    </a:p>
                  </a:txBody>
                  <a:tcPr>
                    <a:solidFill>
                      <a:schemeClr val="bg1"/>
                    </a:solidFill>
                  </a:tcPr>
                </a:tc>
                <a:extLst>
                  <a:ext uri="{0D108BD9-81ED-4DB2-BD59-A6C34878D82A}">
                    <a16:rowId xmlns:a16="http://schemas.microsoft.com/office/drawing/2014/main" val="1437628698"/>
                  </a:ext>
                </a:extLst>
              </a:tr>
              <a:tr h="523075">
                <a:tc>
                  <a:txBody>
                    <a:bodyPr/>
                    <a:lstStyle/>
                    <a:p>
                      <a:r>
                        <a:rPr lang="en-GB" sz="1200" b="1" dirty="0"/>
                        <a:t>Analyse quotations-how and why they link to the question</a:t>
                      </a:r>
                    </a:p>
                  </a:txBody>
                  <a:tcPr/>
                </a:tc>
                <a:tc>
                  <a:txBody>
                    <a:bodyPr/>
                    <a:lstStyle/>
                    <a:p>
                      <a:endParaRPr lang="en-GB" sz="1200" dirty="0"/>
                    </a:p>
                  </a:txBody>
                  <a:tcPr>
                    <a:solidFill>
                      <a:schemeClr val="bg1"/>
                    </a:solidFill>
                  </a:tcPr>
                </a:tc>
                <a:tc>
                  <a:txBody>
                    <a:bodyPr/>
                    <a:lstStyle/>
                    <a:p>
                      <a:endParaRPr lang="en-GB" sz="1200" dirty="0"/>
                    </a:p>
                  </a:txBody>
                  <a:tcPr>
                    <a:solidFill>
                      <a:schemeClr val="bg1"/>
                    </a:solidFill>
                  </a:tcPr>
                </a:tc>
                <a:tc>
                  <a:txBody>
                    <a:bodyPr/>
                    <a:lstStyle/>
                    <a:p>
                      <a:endParaRPr lang="en-GB" sz="1200" dirty="0"/>
                    </a:p>
                  </a:txBody>
                  <a:tcPr>
                    <a:solidFill>
                      <a:schemeClr val="bg1"/>
                    </a:solidFill>
                  </a:tcPr>
                </a:tc>
                <a:extLst>
                  <a:ext uri="{0D108BD9-81ED-4DB2-BD59-A6C34878D82A}">
                    <a16:rowId xmlns:a16="http://schemas.microsoft.com/office/drawing/2014/main" val="3160422098"/>
                  </a:ext>
                </a:extLst>
              </a:tr>
              <a:tr h="313845">
                <a:tc>
                  <a:txBody>
                    <a:bodyPr/>
                    <a:lstStyle/>
                    <a:p>
                      <a:r>
                        <a:rPr lang="en-GB" sz="1200" b="1" dirty="0"/>
                        <a:t>Identify word classes </a:t>
                      </a:r>
                    </a:p>
                  </a:txBody>
                  <a:tcPr/>
                </a:tc>
                <a:tc>
                  <a:txBody>
                    <a:bodyPr/>
                    <a:lstStyle/>
                    <a:p>
                      <a:endParaRPr lang="en-GB" sz="1200" dirty="0"/>
                    </a:p>
                  </a:txBody>
                  <a:tcPr>
                    <a:solidFill>
                      <a:schemeClr val="bg1"/>
                    </a:solidFill>
                  </a:tcPr>
                </a:tc>
                <a:tc>
                  <a:txBody>
                    <a:bodyPr/>
                    <a:lstStyle/>
                    <a:p>
                      <a:endParaRPr lang="en-GB" sz="1200" dirty="0"/>
                    </a:p>
                  </a:txBody>
                  <a:tcPr>
                    <a:solidFill>
                      <a:schemeClr val="bg1"/>
                    </a:solidFill>
                  </a:tcPr>
                </a:tc>
                <a:tc>
                  <a:txBody>
                    <a:bodyPr/>
                    <a:lstStyle/>
                    <a:p>
                      <a:endParaRPr lang="en-GB" sz="1200" dirty="0"/>
                    </a:p>
                  </a:txBody>
                  <a:tcPr>
                    <a:solidFill>
                      <a:schemeClr val="bg1"/>
                    </a:solidFill>
                  </a:tcPr>
                </a:tc>
                <a:extLst>
                  <a:ext uri="{0D108BD9-81ED-4DB2-BD59-A6C34878D82A}">
                    <a16:rowId xmlns:a16="http://schemas.microsoft.com/office/drawing/2014/main" val="3843291706"/>
                  </a:ext>
                </a:extLst>
              </a:tr>
              <a:tr h="732305">
                <a:tc>
                  <a:txBody>
                    <a:bodyPr/>
                    <a:lstStyle/>
                    <a:p>
                      <a:r>
                        <a:rPr lang="en-GB" sz="1200" b="1" dirty="0"/>
                        <a:t>Zoom into word classes and make 2-3 detailed analytical comments of how and why it links to the question</a:t>
                      </a:r>
                    </a:p>
                  </a:txBody>
                  <a:tcPr/>
                </a:tc>
                <a:tc>
                  <a:txBody>
                    <a:bodyPr/>
                    <a:lstStyle/>
                    <a:p>
                      <a:endParaRPr lang="en-GB" sz="1200" dirty="0"/>
                    </a:p>
                  </a:txBody>
                  <a:tcPr>
                    <a:solidFill>
                      <a:schemeClr val="bg1"/>
                    </a:solidFill>
                  </a:tcPr>
                </a:tc>
                <a:tc>
                  <a:txBody>
                    <a:bodyPr/>
                    <a:lstStyle/>
                    <a:p>
                      <a:endParaRPr lang="en-GB" sz="1200" dirty="0"/>
                    </a:p>
                  </a:txBody>
                  <a:tcPr>
                    <a:solidFill>
                      <a:schemeClr val="bg1"/>
                    </a:solidFill>
                  </a:tcPr>
                </a:tc>
                <a:tc>
                  <a:txBody>
                    <a:bodyPr/>
                    <a:lstStyle/>
                    <a:p>
                      <a:endParaRPr lang="en-GB" sz="1200" dirty="0"/>
                    </a:p>
                  </a:txBody>
                  <a:tcPr>
                    <a:solidFill>
                      <a:schemeClr val="bg1"/>
                    </a:solidFill>
                  </a:tcPr>
                </a:tc>
                <a:extLst>
                  <a:ext uri="{0D108BD9-81ED-4DB2-BD59-A6C34878D82A}">
                    <a16:rowId xmlns:a16="http://schemas.microsoft.com/office/drawing/2014/main" val="4071080"/>
                  </a:ext>
                </a:extLst>
              </a:tr>
              <a:tr h="713343">
                <a:tc>
                  <a:txBody>
                    <a:bodyPr/>
                    <a:lstStyle/>
                    <a:p>
                      <a:r>
                        <a:rPr lang="en-GB" sz="1200" b="1" dirty="0">
                          <a:latin typeface="+mn-lt"/>
                        </a:rPr>
                        <a:t>Explain the effect on the reader –how and why</a:t>
                      </a:r>
                    </a:p>
                  </a:txBody>
                  <a:tcPr/>
                </a:tc>
                <a:tc>
                  <a:txBody>
                    <a:bodyPr/>
                    <a:lstStyle/>
                    <a:p>
                      <a:endParaRPr lang="en-GB" sz="1200" dirty="0"/>
                    </a:p>
                  </a:txBody>
                  <a:tcPr>
                    <a:solidFill>
                      <a:schemeClr val="bg1"/>
                    </a:solidFill>
                  </a:tcPr>
                </a:tc>
                <a:tc>
                  <a:txBody>
                    <a:bodyPr/>
                    <a:lstStyle/>
                    <a:p>
                      <a:endParaRPr lang="en-GB" sz="1200" dirty="0"/>
                    </a:p>
                  </a:txBody>
                  <a:tcPr>
                    <a:solidFill>
                      <a:schemeClr val="bg1"/>
                    </a:solidFill>
                  </a:tcPr>
                </a:tc>
                <a:tc>
                  <a:txBody>
                    <a:bodyPr/>
                    <a:lstStyle/>
                    <a:p>
                      <a:endParaRPr lang="en-GB" sz="1200" dirty="0"/>
                    </a:p>
                  </a:txBody>
                  <a:tcPr>
                    <a:solidFill>
                      <a:schemeClr val="bg1"/>
                    </a:solidFill>
                  </a:tcPr>
                </a:tc>
                <a:extLst>
                  <a:ext uri="{0D108BD9-81ED-4DB2-BD59-A6C34878D82A}">
                    <a16:rowId xmlns:a16="http://schemas.microsoft.com/office/drawing/2014/main" val="1708644108"/>
                  </a:ext>
                </a:extLst>
              </a:tr>
              <a:tr h="774057">
                <a:tc>
                  <a:txBody>
                    <a:bodyPr/>
                    <a:lstStyle/>
                    <a:p>
                      <a:r>
                        <a:rPr lang="en-GB" sz="1200" b="1" dirty="0">
                          <a:latin typeface="+mn-lt"/>
                        </a:rPr>
                        <a:t>Link you analysis to context </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1200" b="1" dirty="0">
                        <a:latin typeface="+mn-lt"/>
                      </a:endParaRPr>
                    </a:p>
                  </a:txBody>
                  <a:tcPr/>
                </a:tc>
                <a:tc>
                  <a:txBody>
                    <a:bodyPr/>
                    <a:lstStyle/>
                    <a:p>
                      <a:endParaRPr lang="en-GB" sz="1200" dirty="0"/>
                    </a:p>
                  </a:txBody>
                  <a:tcPr>
                    <a:solidFill>
                      <a:schemeClr val="bg1"/>
                    </a:solidFill>
                  </a:tcPr>
                </a:tc>
                <a:tc>
                  <a:txBody>
                    <a:bodyPr/>
                    <a:lstStyle/>
                    <a:p>
                      <a:endParaRPr lang="en-GB" sz="1200" dirty="0"/>
                    </a:p>
                  </a:txBody>
                  <a:tcPr>
                    <a:solidFill>
                      <a:schemeClr val="bg1"/>
                    </a:solidFill>
                  </a:tcPr>
                </a:tc>
                <a:tc>
                  <a:txBody>
                    <a:bodyPr/>
                    <a:lstStyle/>
                    <a:p>
                      <a:endParaRPr lang="en-GB" sz="1200" dirty="0"/>
                    </a:p>
                  </a:txBody>
                  <a:tcPr>
                    <a:solidFill>
                      <a:schemeClr val="bg1"/>
                    </a:solidFill>
                  </a:tcPr>
                </a:tc>
                <a:extLst>
                  <a:ext uri="{0D108BD9-81ED-4DB2-BD59-A6C34878D82A}">
                    <a16:rowId xmlns:a16="http://schemas.microsoft.com/office/drawing/2014/main" val="77421351"/>
                  </a:ext>
                </a:extLst>
              </a:tr>
            </a:tbl>
          </a:graphicData>
        </a:graphic>
      </p:graphicFrame>
    </p:spTree>
    <p:extLst>
      <p:ext uri="{BB962C8B-B14F-4D97-AF65-F5344CB8AC3E}">
        <p14:creationId xmlns:p14="http://schemas.microsoft.com/office/powerpoint/2010/main" val="1602084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DE8B7E-6FA4-7379-6598-65E53FA49E2C}"/>
              </a:ext>
            </a:extLst>
          </p:cNvPr>
          <p:cNvSpPr txBox="1"/>
          <p:nvPr/>
        </p:nvSpPr>
        <p:spPr>
          <a:xfrm>
            <a:off x="388087" y="200441"/>
            <a:ext cx="6081823" cy="2769156"/>
          </a:xfrm>
          <a:prstGeom prst="rect">
            <a:avLst/>
          </a:prstGeom>
          <a:noFill/>
        </p:spPr>
        <p:txBody>
          <a:bodyPr wrap="square">
            <a:spAutoFit/>
          </a:bodyPr>
          <a:lstStyle/>
          <a:p>
            <a:pPr marL="228600" algn="ctr">
              <a:tabLst>
                <a:tab pos="2865755" algn="ctr"/>
                <a:tab pos="5731510" algn="r"/>
              </a:tabLst>
            </a:pPr>
            <a:r>
              <a:rPr lang="en-GB" sz="1200" b="1" u="sng" dirty="0">
                <a:effectLst/>
                <a:latin typeface="Futura Md BT" panose="020B0802020204020204" pitchFamily="34" charset="0"/>
              </a:rPr>
              <a:t>Mathematics Higher Tier</a:t>
            </a:r>
          </a:p>
          <a:p>
            <a:pPr marL="228600">
              <a:tabLst>
                <a:tab pos="2865755" algn="ctr"/>
                <a:tab pos="5731510" algn="r"/>
              </a:tabLst>
            </a:pPr>
            <a:endParaRPr lang="en-GB" sz="1200" b="1" u="sng" dirty="0">
              <a:latin typeface="Futura Md BT" panose="020B0802020204020204" pitchFamily="34" charset="0"/>
              <a:ea typeface="Calibri" panose="020F0502020204030204" pitchFamily="34" charset="0"/>
              <a:cs typeface="Times New Roman" panose="02020603050405020304" pitchFamily="18" charset="0"/>
            </a:endParaRPr>
          </a:p>
          <a:p>
            <a:pPr marL="400050" indent="-171450">
              <a:buFont typeface="Arial" panose="020B0604020202020204" pitchFamily="34" charset="0"/>
              <a:buChar char="•"/>
              <a:tabLst>
                <a:tab pos="2865755" algn="ctr"/>
                <a:tab pos="5731510" algn="r"/>
              </a:tabLst>
            </a:pPr>
            <a:r>
              <a:rPr lang="en-GB" sz="1200" dirty="0">
                <a:effectLst/>
                <a:latin typeface="Futura (Light)" panose="020B7200000000000000" pitchFamily="34" charset="0"/>
                <a:ea typeface="Calibri" panose="020F0502020204030204" pitchFamily="34" charset="0"/>
                <a:cs typeface="Times New Roman" panose="02020603050405020304" pitchFamily="18" charset="0"/>
              </a:rPr>
              <a:t>This topic list should be used to target your revision for the upcoming assessment. It is a list of all the topics that will be tested, along with the corresponding video numbers for </a:t>
            </a:r>
            <a:r>
              <a:rPr lang="en-GB" sz="1200" dirty="0" err="1">
                <a:effectLst/>
                <a:latin typeface="Futura (Light)" panose="020B7200000000000000" pitchFamily="34" charset="0"/>
                <a:ea typeface="Calibri" panose="020F0502020204030204" pitchFamily="34" charset="0"/>
                <a:cs typeface="Times New Roman" panose="02020603050405020304" pitchFamily="18" charset="0"/>
              </a:rPr>
              <a:t>SparxMaths</a:t>
            </a:r>
            <a:r>
              <a:rPr lang="en-GB" sz="1200" dirty="0">
                <a:effectLst/>
                <a:latin typeface="Futura (Light)" panose="020B7200000000000000" pitchFamily="34" charset="0"/>
                <a:ea typeface="Calibri" panose="020F0502020204030204" pitchFamily="34" charset="0"/>
                <a:cs typeface="Times New Roman" panose="02020603050405020304" pitchFamily="18" charset="0"/>
              </a:rPr>
              <a:t>. Other useful websites- www.examq.co.uk, www.1stclassmaths.com, www.gcsemathsquestions.co.uk.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228600">
              <a:tabLst>
                <a:tab pos="2865755" algn="ctr"/>
                <a:tab pos="5731510" algn="r"/>
              </a:tabLs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07000"/>
              </a:lnSpc>
              <a:spcAft>
                <a:spcPts val="800"/>
              </a:spcAft>
              <a:buFont typeface="Arial" panose="020B0604020202020204" pitchFamily="34" charset="0"/>
              <a:buChar char="•"/>
            </a:pPr>
            <a:r>
              <a:rPr lang="en-GB" sz="1200" dirty="0">
                <a:effectLst/>
                <a:latin typeface="Futura (Light)" panose="020B7200000000000000" pitchFamily="34" charset="0"/>
                <a:ea typeface="Calibri" panose="020F0502020204030204" pitchFamily="34" charset="0"/>
                <a:cs typeface="Times New Roman" panose="02020603050405020304" pitchFamily="18" charset="0"/>
              </a:rPr>
              <a:t>You should work your way through the relevant topics, ensuring that you watch the instructional videos, take notes, complete the quizzes, and then self-mark.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gn="just">
              <a:lnSpc>
                <a:spcPct val="107000"/>
              </a:lnSpc>
              <a:spcAft>
                <a:spcPts val="800"/>
              </a:spcAft>
              <a:buFont typeface="Arial" panose="020B0604020202020204" pitchFamily="34" charset="0"/>
              <a:buChar char="•"/>
            </a:pPr>
            <a:r>
              <a:rPr lang="en-GB" sz="1200" dirty="0">
                <a:effectLst/>
                <a:latin typeface="Futura (Light)" panose="020B7200000000000000" pitchFamily="34" charset="0"/>
                <a:ea typeface="Calibri" panose="020F0502020204030204" pitchFamily="34" charset="0"/>
                <a:cs typeface="Times New Roman" panose="02020603050405020304" pitchFamily="18" charset="0"/>
              </a:rPr>
              <a:t>For </a:t>
            </a:r>
            <a:r>
              <a:rPr lang="en-GB" sz="1200" b="1" u="sng" dirty="0">
                <a:effectLst/>
                <a:latin typeface="Futura (Light)" panose="020B7200000000000000" pitchFamily="34" charset="0"/>
                <a:ea typeface="Calibri" panose="020F0502020204030204" pitchFamily="34" charset="0"/>
                <a:cs typeface="Times New Roman" panose="02020603050405020304" pitchFamily="18" charset="0"/>
              </a:rPr>
              <a:t>PPE1, </a:t>
            </a:r>
            <a:r>
              <a:rPr lang="en-GB" sz="1200" b="1" u="sng" dirty="0">
                <a:latin typeface="Futura (Light)" panose="020B7200000000000000" pitchFamily="34" charset="0"/>
                <a:ea typeface="Calibri" panose="020F0502020204030204" pitchFamily="34" charset="0"/>
                <a:cs typeface="Times New Roman" panose="02020603050405020304" pitchFamily="18" charset="0"/>
              </a:rPr>
              <a:t>you </a:t>
            </a:r>
            <a:r>
              <a:rPr lang="en-GB" sz="1200" b="1" u="sng" dirty="0">
                <a:effectLst/>
                <a:latin typeface="Futura (Light)" panose="020B7200000000000000" pitchFamily="34" charset="0"/>
                <a:ea typeface="Calibri" panose="020F0502020204030204" pitchFamily="34" charset="0"/>
                <a:cs typeface="Times New Roman" panose="02020603050405020304" pitchFamily="18" charset="0"/>
              </a:rPr>
              <a:t>will sit three examinations</a:t>
            </a:r>
            <a:r>
              <a:rPr lang="en-GB" sz="1200" dirty="0">
                <a:effectLst/>
                <a:latin typeface="Futura (Light)" panose="020B7200000000000000" pitchFamily="34" charset="0"/>
                <a:ea typeface="Calibri" panose="020F0502020204030204" pitchFamily="34" charset="0"/>
                <a:cs typeface="Times New Roman" panose="02020603050405020304" pitchFamily="18" charset="0"/>
              </a:rPr>
              <a:t>(as you will do for your actual GCSEs. </a:t>
            </a:r>
            <a:r>
              <a:rPr lang="en-GB" sz="1200" u="sng" dirty="0">
                <a:effectLst/>
                <a:latin typeface="Futura (Light)" panose="020B7200000000000000" pitchFamily="34" charset="0"/>
                <a:ea typeface="Calibri" panose="020F0502020204030204" pitchFamily="34" charset="0"/>
                <a:cs typeface="Times New Roman" panose="02020603050405020304" pitchFamily="18" charset="0"/>
              </a:rPr>
              <a:t>All papers are 1 hour  and 30mins. Paper 1 is non-calculator, and Paper 2 and 3 are calculator </a:t>
            </a:r>
          </a:p>
          <a:p>
            <a:pPr marL="171450" indent="-171450" algn="just">
              <a:lnSpc>
                <a:spcPct val="107000"/>
              </a:lnSpc>
              <a:spcAft>
                <a:spcPts val="800"/>
              </a:spcAft>
              <a:buFont typeface="Arial" panose="020B0604020202020204" pitchFamily="34" charset="0"/>
              <a:buChar char="•"/>
            </a:pPr>
            <a:r>
              <a:rPr lang="en-GB" sz="1200" dirty="0">
                <a:effectLst/>
                <a:latin typeface="Futura (Light)" panose="020B7200000000000000" pitchFamily="34" charset="0"/>
                <a:ea typeface="Calibri" panose="020F0502020204030204" pitchFamily="34" charset="0"/>
                <a:cs typeface="Times New Roman" panose="02020603050405020304" pitchFamily="18" charset="0"/>
              </a:rPr>
              <a:t>Calculators will not be given to the pupils for their PPEs, however these are available to purchase via ParentPay. If you have any queries then please see Mr. Jones. </a:t>
            </a:r>
          </a:p>
        </p:txBody>
      </p:sp>
      <p:graphicFrame>
        <p:nvGraphicFramePr>
          <p:cNvPr id="2" name="Table 1">
            <a:extLst>
              <a:ext uri="{FF2B5EF4-FFF2-40B4-BE49-F238E27FC236}">
                <a16:creationId xmlns:a16="http://schemas.microsoft.com/office/drawing/2014/main" id="{CD257BF7-B0CB-C5CE-5CB2-8B632C2E881A}"/>
              </a:ext>
            </a:extLst>
          </p:cNvPr>
          <p:cNvGraphicFramePr>
            <a:graphicFrameLocks noGrp="1"/>
          </p:cNvGraphicFramePr>
          <p:nvPr>
            <p:extLst>
              <p:ext uri="{D42A27DB-BD31-4B8C-83A1-F6EECF244321}">
                <p14:modId xmlns:p14="http://schemas.microsoft.com/office/powerpoint/2010/main" val="2418536963"/>
              </p:ext>
            </p:extLst>
          </p:nvPr>
        </p:nvGraphicFramePr>
        <p:xfrm>
          <a:off x="691164" y="3260830"/>
          <a:ext cx="5475667" cy="6284920"/>
        </p:xfrm>
        <a:graphic>
          <a:graphicData uri="http://schemas.openxmlformats.org/drawingml/2006/table">
            <a:tbl>
              <a:tblPr firstRow="1" firstCol="1" bandRow="1"/>
              <a:tblGrid>
                <a:gridCol w="4446682">
                  <a:extLst>
                    <a:ext uri="{9D8B030D-6E8A-4147-A177-3AD203B41FA5}">
                      <a16:colId xmlns:a16="http://schemas.microsoft.com/office/drawing/2014/main" val="4206929879"/>
                    </a:ext>
                  </a:extLst>
                </a:gridCol>
                <a:gridCol w="1028985">
                  <a:extLst>
                    <a:ext uri="{9D8B030D-6E8A-4147-A177-3AD203B41FA5}">
                      <a16:colId xmlns:a16="http://schemas.microsoft.com/office/drawing/2014/main" val="1287042828"/>
                    </a:ext>
                  </a:extLst>
                </a:gridCol>
              </a:tblGrid>
              <a:tr h="971825">
                <a:tc>
                  <a:txBody>
                    <a:bodyPr/>
                    <a:lstStyle/>
                    <a:p>
                      <a:pPr marL="228600" algn="ctr">
                        <a:lnSpc>
                          <a:spcPct val="107000"/>
                        </a:lnSpc>
                        <a:spcAft>
                          <a:spcPts val="800"/>
                        </a:spcAft>
                      </a:pPr>
                      <a:r>
                        <a:rPr lang="en-GB" sz="1400" b="1">
                          <a:effectLst/>
                          <a:latin typeface="Calibri" panose="020F0502020204030204" pitchFamily="34" charset="0"/>
                          <a:ea typeface="Calibri" panose="020F0502020204030204" pitchFamily="34" charset="0"/>
                          <a:cs typeface="Calibri" panose="020F0502020204030204" pitchFamily="34" charset="0"/>
                        </a:rPr>
                        <a:t>Higher Tier - Paper 1H Topics</a:t>
                      </a:r>
                      <a:r>
                        <a:rPr lang="en-GB" sz="1400">
                          <a:effectLst/>
                          <a:latin typeface="Calibri" panose="020F0502020204030204" pitchFamily="34" charset="0"/>
                          <a:ea typeface="Calibri" panose="020F0502020204030204" pitchFamily="34" charset="0"/>
                          <a:cs typeface="Calibri" panose="020F0502020204030204" pitchFamily="34"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400" b="1">
                          <a:effectLst/>
                          <a:latin typeface="Calibri" panose="020F0502020204030204" pitchFamily="34" charset="0"/>
                          <a:ea typeface="Calibri" panose="020F0502020204030204" pitchFamily="34" charset="0"/>
                          <a:cs typeface="Calibri" panose="020F0502020204030204" pitchFamily="34" charset="0"/>
                        </a:rPr>
                        <a:t>SparxMaths</a:t>
                      </a:r>
                      <a:r>
                        <a:rPr lang="en-GB" sz="1400">
                          <a:effectLst/>
                          <a:latin typeface="Calibri" panose="020F0502020204030204" pitchFamily="34" charset="0"/>
                          <a:ea typeface="Calibri" panose="020F0502020204030204" pitchFamily="34" charset="0"/>
                          <a:cs typeface="Calibri" panose="020F0502020204030204" pitchFamily="34"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400" b="1">
                          <a:effectLst/>
                          <a:latin typeface="Calibri" panose="020F0502020204030204" pitchFamily="34" charset="0"/>
                          <a:ea typeface="Calibri" panose="020F0502020204030204" pitchFamily="34" charset="0"/>
                          <a:cs typeface="Calibri" panose="020F0502020204030204" pitchFamily="34" charset="0"/>
                        </a:rPr>
                        <a:t>Topic Code(s)</a:t>
                      </a:r>
                      <a:r>
                        <a:rPr lang="en-GB" sz="1400">
                          <a:effectLst/>
                          <a:latin typeface="Calibri" panose="020F0502020204030204" pitchFamily="34" charset="0"/>
                          <a:ea typeface="Calibri" panose="020F0502020204030204" pitchFamily="34" charset="0"/>
                          <a:cs typeface="Calibri" panose="020F0502020204030204" pitchFamily="34"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3835305"/>
                  </a:ext>
                </a:extLst>
              </a:tr>
              <a:tr h="173159">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Using a written method to multiply decimals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U293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952626"/>
                  </a:ext>
                </a:extLst>
              </a:tr>
              <a:tr h="173159">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Calculating with roots and powers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U851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8761314"/>
                  </a:ext>
                </a:extLst>
              </a:tr>
              <a:tr h="173159">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Index rules with negative indices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U694. U235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2610985"/>
                  </a:ext>
                </a:extLst>
              </a:tr>
              <a:tr h="173159">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Prime factor decomposition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U739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7492975"/>
                  </a:ext>
                </a:extLst>
              </a:tr>
              <a:tr h="173159">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Finding the HCF and LCM using prime factor decomposition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U250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8721794"/>
                  </a:ext>
                </a:extLst>
              </a:tr>
              <a:tr h="173159">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Calculating the mean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U291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4361162"/>
                  </a:ext>
                </a:extLst>
              </a:tr>
              <a:tr h="173159">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Constructing perpendicular bisectors and lines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U245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1091366"/>
                  </a:ext>
                </a:extLst>
              </a:tr>
              <a:tr h="173159">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Angles in triangles, Constructing and solving equations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U628, U599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749730"/>
                  </a:ext>
                </a:extLst>
              </a:tr>
              <a:tr h="318901">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Constructing and solving equations, Solving direct proportion word problems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U599, U721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544132"/>
                  </a:ext>
                </a:extLst>
              </a:tr>
              <a:tr h="173159">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Finding original values in percentage calculations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U286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175267"/>
                  </a:ext>
                </a:extLst>
              </a:tr>
              <a:tr h="173159">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Plotting linear real-life graphs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U652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3876549"/>
                  </a:ext>
                </a:extLst>
              </a:tr>
              <a:tr h="173159">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Finding equations of linear real-life graphs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U862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4595385"/>
                  </a:ext>
                </a:extLst>
              </a:tr>
              <a:tr h="173159">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Finding the circumference of circles, Finding the area of circles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U604, U950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8723334"/>
                  </a:ext>
                </a:extLst>
              </a:tr>
              <a:tr h="173159">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Drawing box plots, Interpreting box plots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U879, U837</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3508820"/>
                  </a:ext>
                </a:extLst>
              </a:tr>
              <a:tr h="173159">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Interpreting box plots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U837</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989424"/>
                  </a:ext>
                </a:extLst>
              </a:tr>
              <a:tr h="173159">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Equations of parallel and perpendicular lines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U898</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2565527"/>
                  </a:ext>
                </a:extLst>
              </a:tr>
              <a:tr h="173159">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Finding the surface area and volume of similar shapes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U110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7044285"/>
                  </a:ext>
                </a:extLst>
              </a:tr>
              <a:tr h="173159">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Indices of the form a/b, Index rules with negative indices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U772, U694</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8668325"/>
                  </a:ext>
                </a:extLst>
              </a:tr>
              <a:tr h="173159">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Estimating gradients of non-linear graphs using tangents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U800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2844326"/>
                  </a:ext>
                </a:extLst>
              </a:tr>
              <a:tr h="173159">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Substituting into iterative formulae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U434</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3008112"/>
                  </a:ext>
                </a:extLst>
              </a:tr>
              <a:tr h="173159">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Factorising quadratic expressions of the form ax^2+bx+c</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U858</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6889474"/>
                  </a:ext>
                </a:extLst>
              </a:tr>
              <a:tr h="173159">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Solving quadratic inequalities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U133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9297781"/>
                  </a:ext>
                </a:extLst>
              </a:tr>
              <a:tr h="173159">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Tree diagrams for independent events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U558</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947116"/>
                  </a:ext>
                </a:extLst>
              </a:tr>
              <a:tr h="173159">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Graphs of trigonometric functions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U450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933265"/>
                  </a:ext>
                </a:extLst>
              </a:tr>
              <a:tr h="173159">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Graphs of trigonometric functions, Translating graphs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U450, U598</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4110895"/>
                  </a:ext>
                </a:extLst>
              </a:tr>
              <a:tr h="173159">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The cosine rule, Using the exact values of trigonometric ratios (Higher)</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U591, U319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5345653"/>
                  </a:ext>
                </a:extLst>
              </a:tr>
              <a:tr h="173159">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Equations of circles and tangents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U567</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01723"/>
                  </a:ext>
                </a:extLst>
              </a:tr>
              <a:tr h="173159">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Solving simultaneous equations involving quadratics graphically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U875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0539424"/>
                  </a:ext>
                </a:extLst>
              </a:tr>
              <a:tr h="318901">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Position-to-term rules for geometric sequences, Rationalising denominators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U958, U281</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337" marR="62337"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9246883"/>
                  </a:ext>
                </a:extLst>
              </a:tr>
            </a:tbl>
          </a:graphicData>
        </a:graphic>
      </p:graphicFrame>
    </p:spTree>
    <p:extLst>
      <p:ext uri="{BB962C8B-B14F-4D97-AF65-F5344CB8AC3E}">
        <p14:creationId xmlns:p14="http://schemas.microsoft.com/office/powerpoint/2010/main" val="2557047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DE8B7E-6FA4-7379-6598-65E53FA49E2C}"/>
              </a:ext>
            </a:extLst>
          </p:cNvPr>
          <p:cNvSpPr txBox="1"/>
          <p:nvPr/>
        </p:nvSpPr>
        <p:spPr>
          <a:xfrm>
            <a:off x="388087" y="151091"/>
            <a:ext cx="6081823" cy="2966774"/>
          </a:xfrm>
          <a:prstGeom prst="rect">
            <a:avLst/>
          </a:prstGeom>
          <a:noFill/>
        </p:spPr>
        <p:txBody>
          <a:bodyPr wrap="square">
            <a:spAutoFit/>
          </a:bodyPr>
          <a:lstStyle/>
          <a:p>
            <a:pPr marL="228600" algn="ctr">
              <a:tabLst>
                <a:tab pos="2865755" algn="ctr"/>
                <a:tab pos="5731510" algn="r"/>
              </a:tabLst>
            </a:pPr>
            <a:r>
              <a:rPr lang="en-GB" sz="1200" b="1" u="sng" dirty="0">
                <a:effectLst/>
                <a:latin typeface="Futura Md BT" panose="020B0802020204020204" pitchFamily="34" charset="0"/>
              </a:rPr>
              <a:t>Mathematics Higher Tier</a:t>
            </a:r>
          </a:p>
          <a:p>
            <a:pPr marL="228600">
              <a:tabLst>
                <a:tab pos="2865755" algn="ctr"/>
                <a:tab pos="5731510" algn="r"/>
              </a:tabLst>
            </a:pPr>
            <a:endParaRPr lang="en-GB" sz="1200" b="1" u="sng" dirty="0">
              <a:latin typeface="Futura Md BT" panose="020B0802020204020204" pitchFamily="34" charset="0"/>
              <a:ea typeface="Calibri" panose="020F0502020204030204" pitchFamily="34" charset="0"/>
              <a:cs typeface="Times New Roman" panose="02020603050405020304" pitchFamily="18" charset="0"/>
            </a:endParaRPr>
          </a:p>
          <a:p>
            <a:pPr marL="400050" indent="-171450">
              <a:buFont typeface="Arial" panose="020B0604020202020204" pitchFamily="34" charset="0"/>
              <a:buChar char="•"/>
              <a:tabLst>
                <a:tab pos="2865755" algn="ctr"/>
                <a:tab pos="5731510" algn="r"/>
              </a:tabLst>
            </a:pPr>
            <a:r>
              <a:rPr lang="en-GB" sz="1200" dirty="0">
                <a:effectLst/>
                <a:latin typeface="Futura (Light)" panose="020B7200000000000000" pitchFamily="34" charset="0"/>
                <a:ea typeface="Calibri" panose="020F0502020204030204" pitchFamily="34" charset="0"/>
                <a:cs typeface="Times New Roman" panose="02020603050405020304" pitchFamily="18" charset="0"/>
              </a:rPr>
              <a:t>This topic list should be used to target your revision for the upcoming assessment. It is a list of all the topics that will be tested, along with the corresponding video numbers for </a:t>
            </a:r>
            <a:r>
              <a:rPr lang="en-GB" sz="1200" dirty="0" err="1">
                <a:effectLst/>
                <a:latin typeface="Futura (Light)" panose="020B7200000000000000" pitchFamily="34" charset="0"/>
                <a:ea typeface="Calibri" panose="020F0502020204030204" pitchFamily="34" charset="0"/>
                <a:cs typeface="Times New Roman" panose="02020603050405020304" pitchFamily="18" charset="0"/>
              </a:rPr>
              <a:t>SparxMaths</a:t>
            </a:r>
            <a:r>
              <a:rPr lang="en-GB" sz="1200" dirty="0">
                <a:effectLst/>
                <a:latin typeface="Futura (Light)" panose="020B7200000000000000" pitchFamily="34" charset="0"/>
                <a:ea typeface="Calibri" panose="020F0502020204030204" pitchFamily="34" charset="0"/>
                <a:cs typeface="Times New Roman" panose="02020603050405020304" pitchFamily="18" charset="0"/>
              </a:rPr>
              <a:t>. Other useful websites- www.examq.co.uk, www.1stclassmaths.com, www.gcsemathsquestions.co.uk.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228600">
              <a:tabLst>
                <a:tab pos="2865755" algn="ctr"/>
                <a:tab pos="5731510" algn="r"/>
              </a:tabLs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07000"/>
              </a:lnSpc>
              <a:spcAft>
                <a:spcPts val="800"/>
              </a:spcAft>
              <a:buFont typeface="Arial" panose="020B0604020202020204" pitchFamily="34" charset="0"/>
              <a:buChar char="•"/>
            </a:pPr>
            <a:r>
              <a:rPr lang="en-GB" sz="1200" dirty="0">
                <a:effectLst/>
                <a:latin typeface="Futura (Light)" panose="020B7200000000000000" pitchFamily="34" charset="0"/>
                <a:ea typeface="Calibri" panose="020F0502020204030204" pitchFamily="34" charset="0"/>
                <a:cs typeface="Times New Roman" panose="02020603050405020304" pitchFamily="18" charset="0"/>
              </a:rPr>
              <a:t>You should work your way through the relevant topics, ensuring that you watch the instructional videos, take notes, complete the quizzes, and then self-mark.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gn="just">
              <a:lnSpc>
                <a:spcPct val="107000"/>
              </a:lnSpc>
              <a:spcAft>
                <a:spcPts val="800"/>
              </a:spcAft>
              <a:buFont typeface="Arial" panose="020B0604020202020204" pitchFamily="34" charset="0"/>
              <a:buChar char="•"/>
            </a:pPr>
            <a:r>
              <a:rPr lang="en-GB" sz="1200" dirty="0">
                <a:effectLst/>
                <a:latin typeface="Futura (Light)" panose="020B7200000000000000" pitchFamily="34" charset="0"/>
                <a:ea typeface="Calibri" panose="020F0502020204030204" pitchFamily="34" charset="0"/>
                <a:cs typeface="Times New Roman" panose="02020603050405020304" pitchFamily="18" charset="0"/>
              </a:rPr>
              <a:t>For </a:t>
            </a:r>
            <a:r>
              <a:rPr lang="en-GB" sz="1200" b="1" u="sng" dirty="0">
                <a:effectLst/>
                <a:latin typeface="Futura (Light)" panose="020B7200000000000000" pitchFamily="34" charset="0"/>
                <a:ea typeface="Calibri" panose="020F0502020204030204" pitchFamily="34" charset="0"/>
                <a:cs typeface="Times New Roman" panose="02020603050405020304" pitchFamily="18" charset="0"/>
              </a:rPr>
              <a:t>PPE1, </a:t>
            </a:r>
            <a:r>
              <a:rPr lang="en-GB" sz="1200" b="1" u="sng" dirty="0">
                <a:latin typeface="Futura (Light)" panose="020B7200000000000000" pitchFamily="34" charset="0"/>
                <a:ea typeface="Calibri" panose="020F0502020204030204" pitchFamily="34" charset="0"/>
                <a:cs typeface="Times New Roman" panose="02020603050405020304" pitchFamily="18" charset="0"/>
              </a:rPr>
              <a:t>you </a:t>
            </a:r>
            <a:r>
              <a:rPr lang="en-GB" sz="1200" b="1" u="sng" dirty="0">
                <a:effectLst/>
                <a:latin typeface="Futura (Light)" panose="020B7200000000000000" pitchFamily="34" charset="0"/>
                <a:ea typeface="Calibri" panose="020F0502020204030204" pitchFamily="34" charset="0"/>
                <a:cs typeface="Times New Roman" panose="02020603050405020304" pitchFamily="18" charset="0"/>
              </a:rPr>
              <a:t>will sit three examinations </a:t>
            </a:r>
            <a:r>
              <a:rPr lang="en-GB" sz="1200" dirty="0">
                <a:effectLst/>
                <a:latin typeface="Futura (Light)" panose="020B7200000000000000" pitchFamily="34" charset="0"/>
                <a:ea typeface="Calibri" panose="020F0502020204030204" pitchFamily="34" charset="0"/>
                <a:cs typeface="Times New Roman" panose="02020603050405020304" pitchFamily="18" charset="0"/>
              </a:rPr>
              <a:t>(as you will do for your actual GCSEs). </a:t>
            </a:r>
            <a:r>
              <a:rPr lang="en-GB" sz="1200" u="sng" dirty="0">
                <a:effectLst/>
                <a:latin typeface="Futura (Light)" panose="020B7200000000000000" pitchFamily="34" charset="0"/>
                <a:ea typeface="Calibri" panose="020F0502020204030204" pitchFamily="34" charset="0"/>
                <a:cs typeface="Times New Roman" panose="02020603050405020304" pitchFamily="18" charset="0"/>
              </a:rPr>
              <a:t>All papers are 1 hour  and 30mins. Paper 1 is non-calculator, and Paper 2 and 3 are calculator </a:t>
            </a:r>
          </a:p>
          <a:p>
            <a:pPr marL="171450" indent="-171450" algn="just">
              <a:lnSpc>
                <a:spcPct val="107000"/>
              </a:lnSpc>
              <a:spcAft>
                <a:spcPts val="800"/>
              </a:spcAft>
              <a:buFont typeface="Arial" panose="020B0604020202020204" pitchFamily="34" charset="0"/>
              <a:buChar char="•"/>
            </a:pPr>
            <a:r>
              <a:rPr lang="en-GB" sz="1200" dirty="0">
                <a:effectLst/>
                <a:latin typeface="Futura (Light)" panose="020B7200000000000000" pitchFamily="34" charset="0"/>
                <a:ea typeface="Calibri" panose="020F0502020204030204" pitchFamily="34" charset="0"/>
                <a:cs typeface="Times New Roman" panose="02020603050405020304" pitchFamily="18" charset="0"/>
              </a:rPr>
              <a:t>Calculators will not be given to the pupils for their PPEs, however these are available to purchase via ParentPay. If you have any queries then please see Mr. Jones. </a:t>
            </a:r>
          </a:p>
        </p:txBody>
      </p:sp>
      <p:graphicFrame>
        <p:nvGraphicFramePr>
          <p:cNvPr id="4" name="Table 3">
            <a:extLst>
              <a:ext uri="{FF2B5EF4-FFF2-40B4-BE49-F238E27FC236}">
                <a16:creationId xmlns:a16="http://schemas.microsoft.com/office/drawing/2014/main" id="{8D9954D6-B0D4-C092-1B2E-33838E1DB336}"/>
              </a:ext>
            </a:extLst>
          </p:cNvPr>
          <p:cNvGraphicFramePr>
            <a:graphicFrameLocks noGrp="1"/>
          </p:cNvGraphicFramePr>
          <p:nvPr>
            <p:extLst>
              <p:ext uri="{D42A27DB-BD31-4B8C-83A1-F6EECF244321}">
                <p14:modId xmlns:p14="http://schemas.microsoft.com/office/powerpoint/2010/main" val="2429852464"/>
              </p:ext>
            </p:extLst>
          </p:nvPr>
        </p:nvGraphicFramePr>
        <p:xfrm>
          <a:off x="983385" y="3117865"/>
          <a:ext cx="4891226" cy="6377932"/>
        </p:xfrm>
        <a:graphic>
          <a:graphicData uri="http://schemas.openxmlformats.org/drawingml/2006/table">
            <a:tbl>
              <a:tblPr firstRow="1" firstCol="1" bandRow="1"/>
              <a:tblGrid>
                <a:gridCol w="3691376">
                  <a:extLst>
                    <a:ext uri="{9D8B030D-6E8A-4147-A177-3AD203B41FA5}">
                      <a16:colId xmlns:a16="http://schemas.microsoft.com/office/drawing/2014/main" val="137781127"/>
                    </a:ext>
                  </a:extLst>
                </a:gridCol>
                <a:gridCol w="1199850">
                  <a:extLst>
                    <a:ext uri="{9D8B030D-6E8A-4147-A177-3AD203B41FA5}">
                      <a16:colId xmlns:a16="http://schemas.microsoft.com/office/drawing/2014/main" val="4284132263"/>
                    </a:ext>
                  </a:extLst>
                </a:gridCol>
              </a:tblGrid>
              <a:tr h="508267">
                <a:tc>
                  <a:txBody>
                    <a:bodyPr/>
                    <a:lstStyle/>
                    <a:p>
                      <a:pPr marL="228600" algn="ctr">
                        <a:lnSpc>
                          <a:spcPct val="107000"/>
                        </a:lnSpc>
                        <a:spcAft>
                          <a:spcPts val="800"/>
                        </a:spcAft>
                      </a:pPr>
                      <a:r>
                        <a:rPr lang="en-GB" sz="1300" b="1">
                          <a:effectLst/>
                          <a:latin typeface="Calibri" panose="020F0502020204030204" pitchFamily="34" charset="0"/>
                          <a:ea typeface="Calibri" panose="020F0502020204030204" pitchFamily="34" charset="0"/>
                          <a:cs typeface="Times New Roman" panose="02020603050405020304" pitchFamily="18" charset="0"/>
                        </a:rPr>
                        <a:t>Higher Tier - Paper 2H Topics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300" b="1">
                          <a:effectLst/>
                          <a:latin typeface="Calibri" panose="020F0502020204030204" pitchFamily="34" charset="0"/>
                          <a:ea typeface="Calibri" panose="020F0502020204030204" pitchFamily="34" charset="0"/>
                          <a:cs typeface="Times New Roman" panose="02020603050405020304" pitchFamily="18" charset="0"/>
                        </a:rPr>
                        <a:t>SparxMaths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300" b="1">
                          <a:effectLst/>
                          <a:latin typeface="Calibri" panose="020F0502020204030204" pitchFamily="34" charset="0"/>
                          <a:ea typeface="Calibri" panose="020F0502020204030204" pitchFamily="34" charset="0"/>
                          <a:cs typeface="Times New Roman" panose="02020603050405020304" pitchFamily="18" charset="0"/>
                        </a:rPr>
                        <a:t>Topic Code(s)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1428693"/>
                  </a:ext>
                </a:extLst>
              </a:tr>
              <a:tr h="175303">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Share amounts in a ratio</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U577</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9214372"/>
                  </a:ext>
                </a:extLst>
              </a:tr>
              <a:tr h="166955">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Plotting graphs of quadratic functions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U989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5804559"/>
                  </a:ext>
                </a:extLst>
              </a:tr>
              <a:tr h="175303">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Fractions and Percentages of amounts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U916, U349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7589027"/>
                  </a:ext>
                </a:extLst>
              </a:tr>
              <a:tr h="175303">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Transforming graphs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U455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3226780"/>
                  </a:ext>
                </a:extLst>
              </a:tr>
              <a:tr h="166955">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Line &amp; shape properties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U121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8954990"/>
                  </a:ext>
                </a:extLst>
              </a:tr>
              <a:tr h="166955">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Proving the circle theorems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U807</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7905905"/>
                  </a:ext>
                </a:extLst>
              </a:tr>
              <a:tr h="166955">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Drawing and interpreting scale diagrams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U257</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8542364"/>
                  </a:ext>
                </a:extLst>
              </a:tr>
              <a:tr h="166955">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Finding the HCF and LCM</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U250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3142221"/>
                  </a:ext>
                </a:extLst>
              </a:tr>
              <a:tr h="166955">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Probabilities as fractions, decimals and percentages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U510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6696327"/>
                  </a:ext>
                </a:extLst>
              </a:tr>
              <a:tr h="166955">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Construct and solve equations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U599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3167739"/>
                  </a:ext>
                </a:extLst>
              </a:tr>
              <a:tr h="166955">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Substituting into formulae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U144</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3336847"/>
                  </a:ext>
                </a:extLst>
              </a:tr>
              <a:tr h="166955">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Angles on parallel lines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U826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4434929"/>
                  </a:ext>
                </a:extLst>
              </a:tr>
              <a:tr h="175303">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Pythagoras' theorem</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U385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645198"/>
                  </a:ext>
                </a:extLst>
              </a:tr>
              <a:tr h="166955">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Solving quadratic equations graphically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U601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1811622"/>
                  </a:ext>
                </a:extLst>
              </a:tr>
              <a:tr h="166955">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Writing and simplifying ratios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U687</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3325610"/>
                  </a:ext>
                </a:extLst>
              </a:tr>
              <a:tr h="166955">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Prime factor decomposition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U739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2072340"/>
                  </a:ext>
                </a:extLst>
              </a:tr>
              <a:tr h="166955">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Finding the areas of triangles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U945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734856"/>
                  </a:ext>
                </a:extLst>
              </a:tr>
              <a:tr h="166955">
                <a:tc>
                  <a:txBody>
                    <a:bodyPr/>
                    <a:lstStyle/>
                    <a:p>
                      <a:pPr marL="228600"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Rounding decimals using significant figure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U965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3021415"/>
                  </a:ext>
                </a:extLst>
              </a:tr>
              <a:tr h="166955">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Finding error intervals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U657</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9565736"/>
                  </a:ext>
                </a:extLst>
              </a:tr>
              <a:tr h="166955">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Understanding sin, cos and tan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U605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4718318"/>
                  </a:ext>
                </a:extLst>
              </a:tr>
              <a:tr h="166955">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Graphs of linear inequalities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U747</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926645"/>
                  </a:ext>
                </a:extLst>
              </a:tr>
              <a:tr h="166955">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Rationalising denominators containing two terms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U281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9978001"/>
                  </a:ext>
                </a:extLst>
              </a:tr>
              <a:tr h="166955">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Acceleration from velocity-time graphs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U562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2509051"/>
                  </a:ext>
                </a:extLst>
              </a:tr>
              <a:tr h="166955">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Constructing inverse proportion equations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U138</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6592551"/>
                  </a:ext>
                </a:extLst>
              </a:tr>
              <a:tr h="166955">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Cumulative frequency graphs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U182, U642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5596854"/>
                  </a:ext>
                </a:extLst>
              </a:tr>
              <a:tr h="166955">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Solving quadratic inequalities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U133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8476099"/>
                  </a:ext>
                </a:extLst>
              </a:tr>
              <a:tr h="166955">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Distance from velocity-time graphs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U611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8302566"/>
                  </a:ext>
                </a:extLst>
              </a:tr>
              <a:tr h="166955">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Finding the surface area and volume of similar shapes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U110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4175195"/>
                  </a:ext>
                </a:extLst>
              </a:tr>
              <a:tr h="166955">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Estimate areas and gradients under non-linear graphs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U882, U800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8002775"/>
                  </a:ext>
                </a:extLst>
              </a:tr>
              <a:tr h="166955">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Combining ratios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U921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023931"/>
                  </a:ext>
                </a:extLst>
              </a:tr>
              <a:tr h="166955">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Tree diagrams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U729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0854546"/>
                  </a:ext>
                </a:extLst>
              </a:tr>
              <a:tr h="166955">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Identifying parallel vectors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U660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4008308"/>
                  </a:ext>
                </a:extLst>
              </a:tr>
              <a:tr h="233737">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Finding the turning point of a quadratic graph by completing the square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U769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6240726"/>
                  </a:ext>
                </a:extLst>
              </a:tr>
              <a:tr h="166955">
                <a:tc>
                  <a:txBody>
                    <a:bodyPr/>
                    <a:lstStyle/>
                    <a:p>
                      <a:pPr algn="ctr">
                        <a:lnSpc>
                          <a:spcPct val="107000"/>
                        </a:lnSpc>
                        <a:spcAft>
                          <a:spcPts val="800"/>
                        </a:spcAft>
                      </a:pPr>
                      <a:r>
                        <a:rPr lang="en-GB"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Solving geometric problems using vectors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U781</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104" marR="60104"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1079830"/>
                  </a:ext>
                </a:extLst>
              </a:tr>
            </a:tbl>
          </a:graphicData>
        </a:graphic>
      </p:graphicFrame>
    </p:spTree>
    <p:extLst>
      <p:ext uri="{BB962C8B-B14F-4D97-AF65-F5344CB8AC3E}">
        <p14:creationId xmlns:p14="http://schemas.microsoft.com/office/powerpoint/2010/main" val="28366625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548</TotalTime>
  <Words>6472</Words>
  <Application>Microsoft Office PowerPoint</Application>
  <PresentationFormat>A4 Paper (210x297 mm)</PresentationFormat>
  <Paragraphs>786</Paragraphs>
  <Slides>20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Aptos</vt:lpstr>
      <vt:lpstr>Arial</vt:lpstr>
      <vt:lpstr>Calibri</vt:lpstr>
      <vt:lpstr>Calibri Light</vt:lpstr>
      <vt:lpstr>Futura (Light)</vt:lpstr>
      <vt:lpstr>Futura Md BT</vt:lpstr>
      <vt:lpstr>inherit</vt:lpstr>
      <vt:lpstr>Symbol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King's Norton Boys'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 Yussuf</dc:creator>
  <cp:lastModifiedBy>F Yussuf</cp:lastModifiedBy>
  <cp:revision>4</cp:revision>
  <cp:lastPrinted>2024-10-01T11:33:52Z</cp:lastPrinted>
  <dcterms:created xsi:type="dcterms:W3CDTF">2023-05-17T19:17:58Z</dcterms:created>
  <dcterms:modified xsi:type="dcterms:W3CDTF">2024-10-02T08:15:46Z</dcterms:modified>
</cp:coreProperties>
</file>